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836" r:id="rId2"/>
    <p:sldId id="752" r:id="rId3"/>
    <p:sldId id="833" r:id="rId4"/>
    <p:sldId id="835" r:id="rId5"/>
    <p:sldId id="754" r:id="rId6"/>
    <p:sldId id="256" r:id="rId7"/>
    <p:sldId id="828" r:id="rId8"/>
    <p:sldId id="686" r:id="rId9"/>
    <p:sldId id="700" r:id="rId10"/>
    <p:sldId id="804" r:id="rId11"/>
    <p:sldId id="808" r:id="rId12"/>
    <p:sldId id="805" r:id="rId13"/>
    <p:sldId id="807" r:id="rId14"/>
    <p:sldId id="806" r:id="rId15"/>
    <p:sldId id="809" r:id="rId16"/>
    <p:sldId id="810" r:id="rId17"/>
    <p:sldId id="811" r:id="rId18"/>
    <p:sldId id="771" r:id="rId19"/>
    <p:sldId id="812" r:id="rId20"/>
    <p:sldId id="813" r:id="rId21"/>
    <p:sldId id="814" r:id="rId22"/>
    <p:sldId id="815" r:id="rId23"/>
    <p:sldId id="816" r:id="rId24"/>
    <p:sldId id="819" r:id="rId25"/>
    <p:sldId id="817" r:id="rId26"/>
    <p:sldId id="818" r:id="rId27"/>
    <p:sldId id="820" r:id="rId28"/>
    <p:sldId id="821" r:id="rId29"/>
    <p:sldId id="822" r:id="rId30"/>
    <p:sldId id="823" r:id="rId31"/>
    <p:sldId id="824" r:id="rId32"/>
    <p:sldId id="829" r:id="rId33"/>
    <p:sldId id="825" r:id="rId34"/>
    <p:sldId id="753" r:id="rId35"/>
    <p:sldId id="791" r:id="rId36"/>
    <p:sldId id="790" r:id="rId37"/>
    <p:sldId id="794" r:id="rId38"/>
    <p:sldId id="803" r:id="rId39"/>
    <p:sldId id="795" r:id="rId40"/>
    <p:sldId id="796" r:id="rId41"/>
    <p:sldId id="797" r:id="rId42"/>
    <p:sldId id="801" r:id="rId43"/>
    <p:sldId id="800" r:id="rId44"/>
    <p:sldId id="802" r:id="rId45"/>
    <p:sldId id="798" r:id="rId46"/>
    <p:sldId id="799" r:id="rId47"/>
    <p:sldId id="714" r:id="rId48"/>
    <p:sldId id="837" r:id="rId49"/>
    <p:sldId id="716" r:id="rId50"/>
    <p:sldId id="832" r:id="rId51"/>
    <p:sldId id="793" r:id="rId52"/>
    <p:sldId id="834" r:id="rId53"/>
    <p:sldId id="827" r:id="rId54"/>
    <p:sldId id="826" r:id="rId55"/>
    <p:sldId id="831"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1C95CD"/>
    <a:srgbClr val="FFAAAA"/>
    <a:srgbClr val="3C9D3C"/>
    <a:srgbClr val="FFBA3B"/>
    <a:srgbClr val="0000FF"/>
    <a:srgbClr val="D52324"/>
    <a:srgbClr val="299F29"/>
    <a:srgbClr val="FF7E0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31" autoAdjust="0"/>
    <p:restoredTop sz="79645" autoAdjust="0"/>
  </p:normalViewPr>
  <p:slideViewPr>
    <p:cSldViewPr snapToGrid="0">
      <p:cViewPr varScale="1">
        <p:scale>
          <a:sx n="72" d="100"/>
          <a:sy n="72" d="100"/>
        </p:scale>
        <p:origin x="63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clustering algorithms include…</a:t>
            </a:r>
          </a:p>
          <a:p>
            <a:endParaRPr lang="en-US" dirty="0"/>
          </a:p>
          <a:p>
            <a:r>
              <a:rPr lang="en-US" b="0" i="0" dirty="0">
                <a:solidFill>
                  <a:srgbClr val="202124"/>
                </a:solidFill>
                <a:effectLst/>
                <a:latin typeface="Roboto" panose="02000000000000000000" pitchFamily="2" charset="0"/>
              </a:rPr>
              <a:t>Conditions (question): the clusters must be dense enough and they must be separated by low-density regions</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28</a:t>
            </a:fld>
            <a:endParaRPr lang="en-US"/>
          </a:p>
        </p:txBody>
      </p:sp>
    </p:spTree>
    <p:extLst>
      <p:ext uri="{BB962C8B-B14F-4D97-AF65-F5344CB8AC3E}">
        <p14:creationId xmlns:p14="http://schemas.microsoft.com/office/powerpoint/2010/main" val="3419537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148279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47</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49</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steps in practice.</a:t>
            </a:r>
          </a:p>
        </p:txBody>
      </p:sp>
      <p:sp>
        <p:nvSpPr>
          <p:cNvPr id="4" name="Slide Number Placeholder 3"/>
          <p:cNvSpPr>
            <a:spLocks noGrp="1"/>
          </p:cNvSpPr>
          <p:nvPr>
            <p:ph type="sldNum" sz="quarter" idx="5"/>
          </p:nvPr>
        </p:nvSpPr>
        <p:spPr/>
        <p:txBody>
          <a:bodyPr/>
          <a:lstStyle/>
          <a:p>
            <a:fld id="{9CF2F013-C680-4F1D-A725-B09F536C38BD}" type="slidenum">
              <a:rPr lang="en-US" smtClean="0"/>
              <a:t>50</a:t>
            </a:fld>
            <a:endParaRPr lang="en-US"/>
          </a:p>
        </p:txBody>
      </p:sp>
    </p:spTree>
    <p:extLst>
      <p:ext uri="{BB962C8B-B14F-4D97-AF65-F5344CB8AC3E}">
        <p14:creationId xmlns:p14="http://schemas.microsoft.com/office/powerpoint/2010/main" val="1712335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a:t>
            </a:fld>
            <a:endParaRPr lang="en-US"/>
          </a:p>
        </p:txBody>
      </p:sp>
    </p:spTree>
    <p:extLst>
      <p:ext uri="{BB962C8B-B14F-4D97-AF65-F5344CB8AC3E}">
        <p14:creationId xmlns:p14="http://schemas.microsoft.com/office/powerpoint/2010/main" val="3300697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a:t>
            </a:r>
            <a:r>
              <a:rPr lang="en-US" dirty="0" err="1"/>
              <a:t>baed</a:t>
            </a:r>
            <a:r>
              <a:rPr lang="en-US" dirty="0"/>
              <a:t>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9</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A2E3B"/>
                </a:solidFill>
                <a:effectLst/>
                <a:latin typeface="Helvetica Neue"/>
              </a:rPr>
              <a:t>First we see the SST, highlighting the fine-scale eddies and filaments present in the simulation.</a:t>
            </a:r>
          </a:p>
          <a:p>
            <a:pPr algn="l"/>
            <a:r>
              <a:rPr lang="en-US" b="0" i="0" dirty="0">
                <a:solidFill>
                  <a:srgbClr val="1A2E3B"/>
                </a:solidFill>
                <a:effectLst/>
                <a:latin typeface="Helvetica Neue"/>
              </a:rPr>
              <a:t>Then we see density transformation by surface heat fluxes.</a:t>
            </a:r>
          </a:p>
          <a:p>
            <a:pPr algn="l"/>
            <a:r>
              <a:rPr lang="en-US" b="0" i="0" dirty="0">
                <a:solidFill>
                  <a:srgbClr val="1A2E3B"/>
                </a:solidFill>
                <a:effectLst/>
                <a:latin typeface="Helvetica Neue"/>
              </a:rPr>
              <a:t>Finally we see density transformation by near-surface lateral mixing.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10</a:t>
            </a:fld>
            <a:endParaRPr lang="en-US"/>
          </a:p>
        </p:txBody>
      </p:sp>
    </p:spTree>
    <p:extLst>
      <p:ext uri="{BB962C8B-B14F-4D97-AF65-F5344CB8AC3E}">
        <p14:creationId xmlns:p14="http://schemas.microsoft.com/office/powerpoint/2010/main" val="631647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4595D"/>
                </a:solidFill>
                <a:effectLst/>
                <a:latin typeface="Arial" panose="020B0604020202020204" pitchFamily="34" charset="0"/>
              </a:rPr>
              <a:t>Word embedding algorithms derive a set of real-valued vectors representing the vocabulary of a text corpus in a new embedded space. This provides a useful means of measuring the underlying similarity between words. This image consists of word embeddings generated from 19th century literature.</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17</a:t>
            </a:fld>
            <a:endParaRPr lang="en-US"/>
          </a:p>
        </p:txBody>
      </p:sp>
    </p:spTree>
    <p:extLst>
      <p:ext uri="{BB962C8B-B14F-4D97-AF65-F5344CB8AC3E}">
        <p14:creationId xmlns:p14="http://schemas.microsoft.com/office/powerpoint/2010/main" val="3223342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80282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20</a:t>
            </a:fld>
            <a:endParaRPr lang="en-US"/>
          </a:p>
        </p:txBody>
      </p:sp>
    </p:spTree>
    <p:extLst>
      <p:ext uri="{BB962C8B-B14F-4D97-AF65-F5344CB8AC3E}">
        <p14:creationId xmlns:p14="http://schemas.microsoft.com/office/powerpoint/2010/main" val="293069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10/5/2023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10/5/2023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10/5/2023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3,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stock.adobe.com/ch_de/contributor/206133047/edb3-16?load_type=author&amp;prev_url=detail"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g"/><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vimeo.com/129246923"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a:t>
            </a:r>
            <a:r>
              <a:rPr lang="en-US" dirty="0" err="1"/>
              <a:t>Pangeo’s</a:t>
            </a:r>
            <a:r>
              <a:rPr lang="en-US" dirty="0"/>
              <a:t> (</a:t>
            </a:r>
            <a:r>
              <a:rPr lang="en-US" dirty="0">
                <a:hlinkClick r:id="rId3"/>
              </a:rPr>
              <a:t>http://mldata.pangeo.io/index.html</a:t>
            </a:r>
            <a:r>
              <a:rPr lang="en-US" dirty="0"/>
              <a:t>), Kaggle’s, class syllabus’, or previous years’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pic>
        <p:nvPicPr>
          <p:cNvPr id="6" name="Picture 5">
            <a:extLst>
              <a:ext uri="{FF2B5EF4-FFF2-40B4-BE49-F238E27FC236}">
                <a16:creationId xmlns:a16="http://schemas.microsoft.com/office/drawing/2014/main" id="{ACA7E070-E9A0-7152-8622-248E8BE9AA27}"/>
              </a:ext>
            </a:extLst>
          </p:cNvPr>
          <p:cNvPicPr>
            <a:picLocks noChangeAspect="1"/>
          </p:cNvPicPr>
          <p:nvPr/>
        </p:nvPicPr>
        <p:blipFill>
          <a:blip r:embed="rId4"/>
          <a:stretch>
            <a:fillRect/>
          </a:stretch>
        </p:blipFill>
        <p:spPr>
          <a:xfrm>
            <a:off x="4030340" y="2735244"/>
            <a:ext cx="4131320" cy="785849"/>
          </a:xfrm>
          <a:prstGeom prst="rect">
            <a:avLst/>
          </a:prstGeom>
        </p:spPr>
      </p:pic>
    </p:spTree>
    <p:extLst>
      <p:ext uri="{BB962C8B-B14F-4D97-AF65-F5344CB8AC3E}">
        <p14:creationId xmlns:p14="http://schemas.microsoft.com/office/powerpoint/2010/main" val="39307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41C6-A295-48FD-B14B-33046A372823}"/>
              </a:ext>
            </a:extLst>
          </p:cNvPr>
          <p:cNvSpPr>
            <a:spLocks noGrp="1"/>
          </p:cNvSpPr>
          <p:nvPr>
            <p:ph type="title"/>
          </p:nvPr>
        </p:nvSpPr>
        <p:spPr>
          <a:xfrm>
            <a:off x="-2" y="1042633"/>
            <a:ext cx="12192000" cy="1082046"/>
          </a:xfrm>
        </p:spPr>
        <p:txBody>
          <a:bodyPr/>
          <a:lstStyle/>
          <a:p>
            <a:r>
              <a:rPr lang="en-US" dirty="0"/>
              <a:t>When do we need to reduce dimensionality?</a:t>
            </a:r>
          </a:p>
        </p:txBody>
      </p:sp>
      <p:sp>
        <p:nvSpPr>
          <p:cNvPr id="3" name="Slide Number Placeholder 2">
            <a:extLst>
              <a:ext uri="{FF2B5EF4-FFF2-40B4-BE49-F238E27FC236}">
                <a16:creationId xmlns:a16="http://schemas.microsoft.com/office/drawing/2014/main" id="{1D5B663C-365C-4A33-8AC7-626EA9097CE0}"/>
              </a:ext>
            </a:extLst>
          </p:cNvPr>
          <p:cNvSpPr>
            <a:spLocks noGrp="1"/>
          </p:cNvSpPr>
          <p:nvPr>
            <p:ph type="sldNum" sz="quarter" idx="12"/>
          </p:nvPr>
        </p:nvSpPr>
        <p:spPr/>
        <p:txBody>
          <a:bodyPr/>
          <a:lstStyle/>
          <a:p>
            <a:fld id="{A5686A01-FA10-4E06-92C7-92734750F4C6}" type="slidenum">
              <a:rPr lang="en-US" smtClean="0"/>
              <a:t>10</a:t>
            </a:fld>
            <a:endParaRPr lang="en-US"/>
          </a:p>
        </p:txBody>
      </p:sp>
      <p:sp>
        <p:nvSpPr>
          <p:cNvPr id="5" name="Arrow: Right 4">
            <a:extLst>
              <a:ext uri="{FF2B5EF4-FFF2-40B4-BE49-F238E27FC236}">
                <a16:creationId xmlns:a16="http://schemas.microsoft.com/office/drawing/2014/main" id="{8EF6F6A6-7FC0-48A3-B123-17DA3BA85FCC}"/>
              </a:ext>
            </a:extLst>
          </p:cNvPr>
          <p:cNvSpPr/>
          <p:nvPr/>
        </p:nvSpPr>
        <p:spPr>
          <a:xfrm>
            <a:off x="7060557" y="4057289"/>
            <a:ext cx="1875099" cy="86810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673741-FA0B-4BDB-975E-E183B80E2468}"/>
              </a:ext>
            </a:extLst>
          </p:cNvPr>
          <p:cNvSpPr txBox="1"/>
          <p:nvPr/>
        </p:nvSpPr>
        <p:spPr>
          <a:xfrm>
            <a:off x="7060558" y="2639028"/>
            <a:ext cx="1354238" cy="1631216"/>
          </a:xfrm>
          <a:prstGeom prst="rect">
            <a:avLst/>
          </a:prstGeom>
          <a:noFill/>
        </p:spPr>
        <p:txBody>
          <a:bodyPr wrap="square" rtlCol="0">
            <a:spAutoFit/>
          </a:bodyPr>
          <a:lstStyle/>
          <a:p>
            <a:pPr algn="ctr"/>
            <a:r>
              <a:rPr lang="en-US" sz="10000" dirty="0"/>
              <a:t>?</a:t>
            </a:r>
          </a:p>
        </p:txBody>
      </p:sp>
      <p:sp>
        <p:nvSpPr>
          <p:cNvPr id="7" name="TextBox 6">
            <a:extLst>
              <a:ext uri="{FF2B5EF4-FFF2-40B4-BE49-F238E27FC236}">
                <a16:creationId xmlns:a16="http://schemas.microsoft.com/office/drawing/2014/main" id="{FFE9114C-4D42-46C4-BAE2-792F64D7910A}"/>
              </a:ext>
            </a:extLst>
          </p:cNvPr>
          <p:cNvSpPr txBox="1"/>
          <p:nvPr/>
        </p:nvSpPr>
        <p:spPr>
          <a:xfrm>
            <a:off x="8935658" y="3752675"/>
            <a:ext cx="3256342" cy="1477328"/>
          </a:xfrm>
          <a:prstGeom prst="rect">
            <a:avLst/>
          </a:prstGeom>
          <a:noFill/>
        </p:spPr>
        <p:txBody>
          <a:bodyPr wrap="square" rtlCol="0">
            <a:spAutoFit/>
          </a:bodyPr>
          <a:lstStyle/>
          <a:p>
            <a:pPr algn="ctr"/>
            <a:r>
              <a:rPr lang="en-US" sz="3000" dirty="0"/>
              <a:t>How cold will European Winter be?</a:t>
            </a:r>
          </a:p>
        </p:txBody>
      </p:sp>
      <p:cxnSp>
        <p:nvCxnSpPr>
          <p:cNvPr id="8" name="Straight Arrow Connector 7">
            <a:extLst>
              <a:ext uri="{FF2B5EF4-FFF2-40B4-BE49-F238E27FC236}">
                <a16:creationId xmlns:a16="http://schemas.microsoft.com/office/drawing/2014/main" id="{14C6E9A0-C8EC-462E-AE94-2CAC7EB9C98F}"/>
              </a:ext>
            </a:extLst>
          </p:cNvPr>
          <p:cNvCxnSpPr>
            <a:cxnSpLocks/>
          </p:cNvCxnSpPr>
          <p:nvPr/>
        </p:nvCxnSpPr>
        <p:spPr>
          <a:xfrm flipH="1" flipV="1">
            <a:off x="6423952" y="5230004"/>
            <a:ext cx="1469982" cy="8582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computer, computer&#10;&#10;Description automatically generated">
            <a:extLst>
              <a:ext uri="{FF2B5EF4-FFF2-40B4-BE49-F238E27FC236}">
                <a16:creationId xmlns:a16="http://schemas.microsoft.com/office/drawing/2014/main" id="{6D7DBA50-6822-4AE0-9136-E72189CA2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163" y="5982625"/>
            <a:ext cx="789971" cy="789971"/>
          </a:xfrm>
          <a:prstGeom prst="rect">
            <a:avLst/>
          </a:prstGeom>
        </p:spPr>
      </p:pic>
      <p:sp>
        <p:nvSpPr>
          <p:cNvPr id="10" name="TextBox 9">
            <a:extLst>
              <a:ext uri="{FF2B5EF4-FFF2-40B4-BE49-F238E27FC236}">
                <a16:creationId xmlns:a16="http://schemas.microsoft.com/office/drawing/2014/main" id="{AAE0098F-9C9B-4EF2-9C0F-C4B0191ECC61}"/>
              </a:ext>
            </a:extLst>
          </p:cNvPr>
          <p:cNvSpPr txBox="1"/>
          <p:nvPr/>
        </p:nvSpPr>
        <p:spPr>
          <a:xfrm>
            <a:off x="7893934" y="5869780"/>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pic>
        <p:nvPicPr>
          <p:cNvPr id="16" name="Picture 15">
            <a:extLst>
              <a:ext uri="{FF2B5EF4-FFF2-40B4-BE49-F238E27FC236}">
                <a16:creationId xmlns:a16="http://schemas.microsoft.com/office/drawing/2014/main" id="{AD8A9D1E-FADE-4213-9FCE-420B13C492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29984" y="2095121"/>
            <a:ext cx="805672" cy="805672"/>
          </a:xfrm>
          <a:prstGeom prst="rect">
            <a:avLst/>
          </a:prstGeom>
        </p:spPr>
      </p:pic>
      <p:sp>
        <p:nvSpPr>
          <p:cNvPr id="17" name="TextBox 16">
            <a:extLst>
              <a:ext uri="{FF2B5EF4-FFF2-40B4-BE49-F238E27FC236}">
                <a16:creationId xmlns:a16="http://schemas.microsoft.com/office/drawing/2014/main" id="{2C9854CF-B745-48EC-9811-E0DD61317CBD}"/>
              </a:ext>
            </a:extLst>
          </p:cNvPr>
          <p:cNvSpPr txBox="1"/>
          <p:nvPr/>
        </p:nvSpPr>
        <p:spPr>
          <a:xfrm>
            <a:off x="8935658" y="1990125"/>
            <a:ext cx="3256342" cy="1015663"/>
          </a:xfrm>
          <a:prstGeom prst="rect">
            <a:avLst/>
          </a:prstGeom>
          <a:noFill/>
        </p:spPr>
        <p:txBody>
          <a:bodyPr wrap="square" rtlCol="0">
            <a:spAutoFit/>
          </a:bodyPr>
          <a:lstStyle/>
          <a:p>
            <a:pPr algn="ctr"/>
            <a:r>
              <a:rPr lang="en-US" sz="3000" dirty="0"/>
              <a:t>So many </a:t>
            </a:r>
            <a:br>
              <a:rPr lang="en-US" sz="3000" dirty="0"/>
            </a:br>
            <a:r>
              <a:rPr lang="en-US" sz="3000" dirty="0"/>
              <a:t>possible inputs!</a:t>
            </a:r>
          </a:p>
        </p:txBody>
      </p:sp>
    </p:spTree>
    <p:extLst>
      <p:ext uri="{BB962C8B-B14F-4D97-AF65-F5344CB8AC3E}">
        <p14:creationId xmlns:p14="http://schemas.microsoft.com/office/powerpoint/2010/main" val="211631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2660-9E11-4D5C-B100-8C64BDF4D5DD}"/>
              </a:ext>
            </a:extLst>
          </p:cNvPr>
          <p:cNvSpPr>
            <a:spLocks noGrp="1"/>
          </p:cNvSpPr>
          <p:nvPr>
            <p:ph type="title"/>
          </p:nvPr>
        </p:nvSpPr>
        <p:spPr>
          <a:xfrm>
            <a:off x="-2" y="1042633"/>
            <a:ext cx="12192000" cy="786168"/>
          </a:xfrm>
        </p:spPr>
        <p:txBody>
          <a:bodyPr/>
          <a:lstStyle/>
          <a:p>
            <a:r>
              <a:rPr lang="en-US" dirty="0"/>
              <a:t>What if the data don’t even fit into memory?</a:t>
            </a:r>
          </a:p>
        </p:txBody>
      </p:sp>
      <p:sp>
        <p:nvSpPr>
          <p:cNvPr id="3" name="Slide Number Placeholder 2">
            <a:extLst>
              <a:ext uri="{FF2B5EF4-FFF2-40B4-BE49-F238E27FC236}">
                <a16:creationId xmlns:a16="http://schemas.microsoft.com/office/drawing/2014/main" id="{DA2C5A43-634D-41CE-AD9C-1B6A999A2B80}"/>
              </a:ext>
            </a:extLst>
          </p:cNvPr>
          <p:cNvSpPr>
            <a:spLocks noGrp="1"/>
          </p:cNvSpPr>
          <p:nvPr>
            <p:ph type="sldNum" sz="quarter" idx="12"/>
          </p:nvPr>
        </p:nvSpPr>
        <p:spPr/>
        <p:txBody>
          <a:bodyPr/>
          <a:lstStyle/>
          <a:p>
            <a:fld id="{A5686A01-FA10-4E06-92C7-92734750F4C6}" type="slidenum">
              <a:rPr lang="en-US" smtClean="0"/>
              <a:t>11</a:t>
            </a:fld>
            <a:endParaRPr lang="en-US"/>
          </a:p>
        </p:txBody>
      </p:sp>
      <p:pic>
        <p:nvPicPr>
          <p:cNvPr id="5" name="Picture 4">
            <a:extLst>
              <a:ext uri="{FF2B5EF4-FFF2-40B4-BE49-F238E27FC236}">
                <a16:creationId xmlns:a16="http://schemas.microsoft.com/office/drawing/2014/main" id="{FB9344C5-1606-4F91-B54F-48C73EB54932}"/>
              </a:ext>
            </a:extLst>
          </p:cNvPr>
          <p:cNvPicPr>
            <a:picLocks noChangeAspect="1"/>
          </p:cNvPicPr>
          <p:nvPr/>
        </p:nvPicPr>
        <p:blipFill>
          <a:blip r:embed="rId2"/>
          <a:stretch>
            <a:fillRect/>
          </a:stretch>
        </p:blipFill>
        <p:spPr>
          <a:xfrm>
            <a:off x="-2" y="1828800"/>
            <a:ext cx="5781675" cy="5029200"/>
          </a:xfrm>
          <a:prstGeom prst="rect">
            <a:avLst/>
          </a:prstGeom>
        </p:spPr>
      </p:pic>
      <p:pic>
        <p:nvPicPr>
          <p:cNvPr id="11" name="Picture 10">
            <a:extLst>
              <a:ext uri="{FF2B5EF4-FFF2-40B4-BE49-F238E27FC236}">
                <a16:creationId xmlns:a16="http://schemas.microsoft.com/office/drawing/2014/main" id="{B2D1ED6D-BB99-4CFB-802D-9D95C4A89442}"/>
              </a:ext>
            </a:extLst>
          </p:cNvPr>
          <p:cNvPicPr>
            <a:picLocks noChangeAspect="1"/>
          </p:cNvPicPr>
          <p:nvPr/>
        </p:nvPicPr>
        <p:blipFill>
          <a:blip r:embed="rId3"/>
          <a:stretch>
            <a:fillRect/>
          </a:stretch>
        </p:blipFill>
        <p:spPr>
          <a:xfrm>
            <a:off x="5781673" y="1828799"/>
            <a:ext cx="6410327" cy="2553016"/>
          </a:xfrm>
          <a:prstGeom prst="rect">
            <a:avLst/>
          </a:prstGeom>
        </p:spPr>
      </p:pic>
      <p:sp>
        <p:nvSpPr>
          <p:cNvPr id="12" name="TextBox 11">
            <a:extLst>
              <a:ext uri="{FF2B5EF4-FFF2-40B4-BE49-F238E27FC236}">
                <a16:creationId xmlns:a16="http://schemas.microsoft.com/office/drawing/2014/main" id="{8991ABD0-61B3-479B-B7C7-D5A8FA78CB4A}"/>
              </a:ext>
            </a:extLst>
          </p:cNvPr>
          <p:cNvSpPr txBox="1"/>
          <p:nvPr/>
        </p:nvSpPr>
        <p:spPr>
          <a:xfrm>
            <a:off x="5781675" y="4468625"/>
            <a:ext cx="6410325" cy="2400657"/>
          </a:xfrm>
          <a:prstGeom prst="rect">
            <a:avLst/>
          </a:prstGeom>
          <a:noFill/>
        </p:spPr>
        <p:txBody>
          <a:bodyPr wrap="square" rtlCol="0">
            <a:spAutoFit/>
          </a:bodyPr>
          <a:lstStyle/>
          <a:p>
            <a:pPr algn="l"/>
            <a:r>
              <a:rPr lang="en-US" sz="3000" dirty="0" err="1"/>
              <a:t>xr.open_mfdataset</a:t>
            </a:r>
            <a:br>
              <a:rPr lang="en-US" sz="3000" dirty="0"/>
            </a:br>
            <a:r>
              <a:rPr lang="en-US" sz="3000" dirty="0"/>
              <a:t>can build pointers to multiple files whose total size far exceeds the RAM!</a:t>
            </a:r>
          </a:p>
          <a:p>
            <a:pPr algn="l"/>
            <a:endParaRPr lang="en-US" sz="3000" dirty="0"/>
          </a:p>
          <a:p>
            <a:pPr algn="l"/>
            <a:r>
              <a:rPr lang="en-US" sz="3000" dirty="0"/>
              <a:t>Can use “</a:t>
            </a:r>
            <a:r>
              <a:rPr lang="en-US" sz="3000" dirty="0" err="1"/>
              <a:t>dask</a:t>
            </a:r>
            <a:r>
              <a:rPr lang="en-US" sz="3000" dirty="0"/>
              <a:t>=True” for parallelization</a:t>
            </a:r>
          </a:p>
        </p:txBody>
      </p:sp>
    </p:spTree>
    <p:extLst>
      <p:ext uri="{BB962C8B-B14F-4D97-AF65-F5344CB8AC3E}">
        <p14:creationId xmlns:p14="http://schemas.microsoft.com/office/powerpoint/2010/main" val="332603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A563-64A5-45DF-8CFF-9DF8F7EC0A24}"/>
              </a:ext>
            </a:extLst>
          </p:cNvPr>
          <p:cNvSpPr>
            <a:spLocks noGrp="1"/>
          </p:cNvSpPr>
          <p:nvPr>
            <p:ph type="title"/>
          </p:nvPr>
        </p:nvSpPr>
        <p:spPr>
          <a:xfrm>
            <a:off x="-2" y="1042633"/>
            <a:ext cx="12192000" cy="890341"/>
          </a:xfrm>
        </p:spPr>
        <p:txBody>
          <a:bodyPr/>
          <a:lstStyle/>
          <a:p>
            <a:r>
              <a:rPr lang="en-US" dirty="0"/>
              <a:t>Start with simple statistics!</a:t>
            </a:r>
          </a:p>
        </p:txBody>
      </p:sp>
      <p:sp>
        <p:nvSpPr>
          <p:cNvPr id="3" name="Slide Number Placeholder 2">
            <a:extLst>
              <a:ext uri="{FF2B5EF4-FFF2-40B4-BE49-F238E27FC236}">
                <a16:creationId xmlns:a16="http://schemas.microsoft.com/office/drawing/2014/main" id="{CD6E805F-A10C-45B5-A817-31D353667F75}"/>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4" name="TextBox 3">
            <a:extLst>
              <a:ext uri="{FF2B5EF4-FFF2-40B4-BE49-F238E27FC236}">
                <a16:creationId xmlns:a16="http://schemas.microsoft.com/office/drawing/2014/main" id="{536FA230-A437-46A3-A0B9-229E94ADB22E}"/>
              </a:ext>
            </a:extLst>
          </p:cNvPr>
          <p:cNvSpPr txBox="1"/>
          <p:nvPr/>
        </p:nvSpPr>
        <p:spPr>
          <a:xfrm>
            <a:off x="0" y="2837537"/>
            <a:ext cx="4298066"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Surface temp (</a:t>
            </a:r>
            <a:r>
              <a:rPr lang="en-US" sz="3000" dirty="0" err="1"/>
              <a:t>x,y,t</a:t>
            </a:r>
            <a:r>
              <a:rPr lang="en-US" sz="3000" dirty="0"/>
              <a:t>)</a:t>
            </a:r>
          </a:p>
          <a:p>
            <a:pPr marL="457200" indent="-457200" algn="l">
              <a:buFont typeface="Arial" panose="020B0604020202020204" pitchFamily="34" charset="0"/>
              <a:buChar char="•"/>
            </a:pPr>
            <a:r>
              <a:rPr lang="en-US" sz="3000" dirty="0"/>
              <a:t>Ocean currents (</a:t>
            </a:r>
            <a:r>
              <a:rPr lang="en-US" sz="3000" dirty="0" err="1"/>
              <a:t>x,y,z,t</a:t>
            </a:r>
            <a:r>
              <a:rPr lang="en-US" sz="3000" dirty="0"/>
              <a:t>)</a:t>
            </a:r>
          </a:p>
        </p:txBody>
      </p:sp>
      <p:sp>
        <p:nvSpPr>
          <p:cNvPr id="7" name="TextBox 6">
            <a:extLst>
              <a:ext uri="{FF2B5EF4-FFF2-40B4-BE49-F238E27FC236}">
                <a16:creationId xmlns:a16="http://schemas.microsoft.com/office/drawing/2014/main" id="{6C2515E8-BFE5-4967-BE14-E97F0149D673}"/>
              </a:ext>
            </a:extLst>
          </p:cNvPr>
          <p:cNvSpPr txBox="1"/>
          <p:nvPr/>
        </p:nvSpPr>
        <p:spPr>
          <a:xfrm>
            <a:off x="4977114" y="1932974"/>
            <a:ext cx="7214884" cy="424731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Global mean </a:t>
            </a:r>
            <a:r>
              <a:rPr lang="en-US" sz="3000" dirty="0">
                <a:cs typeface="Times New Roman" panose="02020603050405020304" pitchFamily="18" charset="0"/>
              </a:rPr>
              <a:t>surface temperature (t)</a:t>
            </a:r>
          </a:p>
          <a:p>
            <a:pPr marL="457200" indent="-457200" algn="l">
              <a:buFont typeface="Arial" panose="020B0604020202020204" pitchFamily="34" charset="0"/>
              <a:buChar char="•"/>
            </a:pPr>
            <a:r>
              <a:rPr lang="en-US" sz="3000" dirty="0">
                <a:cs typeface="Times New Roman" panose="02020603050405020304" pitchFamily="18" charset="0"/>
              </a:rPr>
              <a:t>Global standard deviation surf. temp (t)</a:t>
            </a:r>
          </a:p>
          <a:p>
            <a:pPr marL="457200" indent="-457200" algn="l">
              <a:buFont typeface="Arial" panose="020B0604020202020204" pitchFamily="34" charset="0"/>
              <a:buChar char="•"/>
            </a:pPr>
            <a:r>
              <a:rPr lang="en-US" sz="3000" dirty="0">
                <a:cs typeface="Times New Roman" panose="02020603050405020304" pitchFamily="18" charset="0"/>
              </a:rPr>
              <a:t>Regional mean surface temperature</a:t>
            </a:r>
            <a:br>
              <a:rPr lang="en-US" sz="3000" dirty="0">
                <a:cs typeface="Times New Roman" panose="02020603050405020304" pitchFamily="18" charset="0"/>
              </a:rPr>
            </a:br>
            <a:r>
              <a:rPr lang="en-US" sz="3000" dirty="0">
                <a:cs typeface="Times New Roman" panose="02020603050405020304" pitchFamily="18" charset="0"/>
              </a:rPr>
              <a:t>- Atlantic Ocean temp. (t)</a:t>
            </a:r>
            <a:br>
              <a:rPr lang="en-US" sz="3000" dirty="0">
                <a:cs typeface="Times New Roman" panose="02020603050405020304" pitchFamily="18" charset="0"/>
              </a:rPr>
            </a:br>
            <a:r>
              <a:rPr lang="en-US" sz="3000" dirty="0">
                <a:cs typeface="Times New Roman" panose="02020603050405020304" pitchFamily="18" charset="0"/>
              </a:rPr>
              <a:t>- Pacific Ocean temp. (t)</a:t>
            </a:r>
            <a:br>
              <a:rPr lang="en-US" sz="3000" dirty="0">
                <a:cs typeface="Times New Roman" panose="02020603050405020304" pitchFamily="18" charset="0"/>
              </a:rPr>
            </a:br>
            <a:r>
              <a:rPr lang="en-US" sz="3000" dirty="0">
                <a:cs typeface="Times New Roman" panose="02020603050405020304" pitchFamily="18" charset="0"/>
              </a:rPr>
              <a:t>- etc.</a:t>
            </a:r>
          </a:p>
          <a:p>
            <a:pPr marL="457200" indent="-457200" algn="l">
              <a:buFont typeface="Arial" panose="020B0604020202020204" pitchFamily="34" charset="0"/>
              <a:buChar char="•"/>
            </a:pPr>
            <a:r>
              <a:rPr lang="en-US" sz="3000" dirty="0">
                <a:cs typeface="Times New Roman" panose="02020603050405020304" pitchFamily="18" charset="0"/>
              </a:rPr>
              <a:t>Play with spatiotemporal coordinates and with various statistical moments</a:t>
            </a:r>
            <a:br>
              <a:rPr lang="en-US" sz="3000" dirty="0">
                <a:cs typeface="Times New Roman" panose="02020603050405020304" pitchFamily="18" charset="0"/>
              </a:rPr>
            </a:br>
            <a:r>
              <a:rPr lang="en-US" sz="3000" dirty="0">
                <a:cs typeface="Times New Roman" panose="02020603050405020304" pitchFamily="18" charset="0"/>
              </a:rPr>
              <a:t>(mean, variance, skewness, kurtosis, etc.) </a:t>
            </a:r>
            <a:endParaRPr lang="en-US" sz="3000" dirty="0"/>
          </a:p>
        </p:txBody>
      </p:sp>
      <p:sp>
        <p:nvSpPr>
          <p:cNvPr id="8" name="Title 1">
            <a:extLst>
              <a:ext uri="{FF2B5EF4-FFF2-40B4-BE49-F238E27FC236}">
                <a16:creationId xmlns:a16="http://schemas.microsoft.com/office/drawing/2014/main" id="{25C0DF8E-1634-4912-8ED1-ADC17F1D8817}"/>
              </a:ext>
            </a:extLst>
          </p:cNvPr>
          <p:cNvSpPr txBox="1">
            <a:spLocks/>
          </p:cNvSpPr>
          <p:nvPr/>
        </p:nvSpPr>
        <p:spPr>
          <a:xfrm>
            <a:off x="-1" y="6091124"/>
            <a:ext cx="12192000" cy="89034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Can we be more objective?</a:t>
            </a:r>
          </a:p>
        </p:txBody>
      </p:sp>
    </p:spTree>
    <p:extLst>
      <p:ext uri="{BB962C8B-B14F-4D97-AF65-F5344CB8AC3E}">
        <p14:creationId xmlns:p14="http://schemas.microsoft.com/office/powerpoint/2010/main" val="393023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0A5F-FBA8-4DB0-A163-586D6C2C7FFB}"/>
              </a:ext>
            </a:extLst>
          </p:cNvPr>
          <p:cNvSpPr>
            <a:spLocks noGrp="1"/>
          </p:cNvSpPr>
          <p:nvPr>
            <p:ph type="title"/>
          </p:nvPr>
        </p:nvSpPr>
        <p:spPr>
          <a:xfrm>
            <a:off x="-2" y="1042633"/>
            <a:ext cx="12192000" cy="1494740"/>
          </a:xfrm>
        </p:spPr>
        <p:txBody>
          <a:bodyPr>
            <a:normAutofit/>
          </a:bodyPr>
          <a:lstStyle/>
          <a:p>
            <a:r>
              <a:rPr lang="en-US" dirty="0"/>
              <a:t>Principal Component Analysis: Decomposing variables to maximize explained variance</a:t>
            </a:r>
          </a:p>
        </p:txBody>
      </p:sp>
      <p:sp>
        <p:nvSpPr>
          <p:cNvPr id="3" name="Slide Number Placeholder 2">
            <a:extLst>
              <a:ext uri="{FF2B5EF4-FFF2-40B4-BE49-F238E27FC236}">
                <a16:creationId xmlns:a16="http://schemas.microsoft.com/office/drawing/2014/main" id="{1EF1F7F3-96BC-43F5-B32C-07AE946FC83C}"/>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a:extLst>
              <a:ext uri="{FF2B5EF4-FFF2-40B4-BE49-F238E27FC236}">
                <a16:creationId xmlns:a16="http://schemas.microsoft.com/office/drawing/2014/main" id="{702E2B42-2A51-437A-8B2A-185C29208796}"/>
              </a:ext>
            </a:extLst>
          </p:cNvPr>
          <p:cNvPicPr>
            <a:picLocks noChangeAspect="1"/>
          </p:cNvPicPr>
          <p:nvPr/>
        </p:nvPicPr>
        <p:blipFill>
          <a:blip r:embed="rId2"/>
          <a:stretch>
            <a:fillRect/>
          </a:stretch>
        </p:blipFill>
        <p:spPr>
          <a:xfrm>
            <a:off x="0" y="2537373"/>
            <a:ext cx="8985813" cy="4320628"/>
          </a:xfrm>
          <a:prstGeom prst="rect">
            <a:avLst/>
          </a:prstGeom>
        </p:spPr>
      </p:pic>
      <p:sp>
        <p:nvSpPr>
          <p:cNvPr id="6" name="TextBox 5">
            <a:extLst>
              <a:ext uri="{FF2B5EF4-FFF2-40B4-BE49-F238E27FC236}">
                <a16:creationId xmlns:a16="http://schemas.microsoft.com/office/drawing/2014/main" id="{78EEE81B-3630-4931-9CA7-68EEE61526B6}"/>
              </a:ext>
            </a:extLst>
          </p:cNvPr>
          <p:cNvSpPr txBox="1"/>
          <p:nvPr/>
        </p:nvSpPr>
        <p:spPr>
          <a:xfrm>
            <a:off x="8985813" y="2707049"/>
            <a:ext cx="3206185" cy="1015663"/>
          </a:xfrm>
          <a:prstGeom prst="rect">
            <a:avLst/>
          </a:prstGeom>
          <a:noFill/>
        </p:spPr>
        <p:txBody>
          <a:bodyPr wrap="square" rtlCol="0">
            <a:spAutoFit/>
          </a:bodyPr>
          <a:lstStyle/>
          <a:p>
            <a:pPr algn="l"/>
            <a:r>
              <a:rPr lang="en-US" sz="3000" dirty="0"/>
              <a:t>First principal component</a:t>
            </a:r>
          </a:p>
        </p:txBody>
      </p:sp>
      <p:sp>
        <p:nvSpPr>
          <p:cNvPr id="7" name="TextBox 6">
            <a:extLst>
              <a:ext uri="{FF2B5EF4-FFF2-40B4-BE49-F238E27FC236}">
                <a16:creationId xmlns:a16="http://schemas.microsoft.com/office/drawing/2014/main" id="{C9744AFB-0057-44E6-A1AE-43CBEB691A62}"/>
              </a:ext>
            </a:extLst>
          </p:cNvPr>
          <p:cNvSpPr txBox="1"/>
          <p:nvPr/>
        </p:nvSpPr>
        <p:spPr>
          <a:xfrm>
            <a:off x="8985812" y="5128087"/>
            <a:ext cx="3206185" cy="1015663"/>
          </a:xfrm>
          <a:prstGeom prst="rect">
            <a:avLst/>
          </a:prstGeom>
          <a:noFill/>
        </p:spPr>
        <p:txBody>
          <a:bodyPr wrap="square" rtlCol="0">
            <a:spAutoFit/>
          </a:bodyPr>
          <a:lstStyle/>
          <a:p>
            <a:pPr algn="l"/>
            <a:r>
              <a:rPr lang="en-US" sz="3000" dirty="0"/>
              <a:t>Second principal component</a:t>
            </a:r>
          </a:p>
        </p:txBody>
      </p:sp>
    </p:spTree>
    <p:extLst>
      <p:ext uri="{BB962C8B-B14F-4D97-AF65-F5344CB8AC3E}">
        <p14:creationId xmlns:p14="http://schemas.microsoft.com/office/powerpoint/2010/main" val="324710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choose the number of components?</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Tree>
    <p:extLst>
      <p:ext uri="{BB962C8B-B14F-4D97-AF65-F5344CB8AC3E}">
        <p14:creationId xmlns:p14="http://schemas.microsoft.com/office/powerpoint/2010/main" val="125339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33DC-19FE-4777-9488-92D868E5D5A1}"/>
              </a:ext>
            </a:extLst>
          </p:cNvPr>
          <p:cNvSpPr>
            <a:spLocks noGrp="1"/>
          </p:cNvSpPr>
          <p:nvPr>
            <p:ph type="title"/>
          </p:nvPr>
        </p:nvSpPr>
        <p:spPr>
          <a:xfrm>
            <a:off x="-2" y="1042633"/>
            <a:ext cx="12192000" cy="955381"/>
          </a:xfrm>
        </p:spPr>
        <p:txBody>
          <a:bodyPr/>
          <a:lstStyle/>
          <a:p>
            <a:r>
              <a:rPr lang="en-US" dirty="0"/>
              <a:t>How to proceed step-by-step?</a:t>
            </a:r>
          </a:p>
        </p:txBody>
      </p:sp>
      <p:sp>
        <p:nvSpPr>
          <p:cNvPr id="3" name="Slide Number Placeholder 2">
            <a:extLst>
              <a:ext uri="{FF2B5EF4-FFF2-40B4-BE49-F238E27FC236}">
                <a16:creationId xmlns:a16="http://schemas.microsoft.com/office/drawing/2014/main" id="{24876B55-06CB-465C-AC5E-7CC8D2863554}"/>
              </a:ext>
            </a:extLst>
          </p:cNvPr>
          <p:cNvSpPr>
            <a:spLocks noGrp="1"/>
          </p:cNvSpPr>
          <p:nvPr>
            <p:ph type="sldNum" sz="quarter" idx="12"/>
          </p:nvPr>
        </p:nvSpPr>
        <p:spPr/>
        <p:txBody>
          <a:bodyPr/>
          <a:lstStyle/>
          <a:p>
            <a:fld id="{A5686A01-FA10-4E06-92C7-92734750F4C6}" type="slidenum">
              <a:rPr lang="en-US" smtClean="0"/>
              <a:t>15</a:t>
            </a:fld>
            <a:endParaRPr lang="en-US"/>
          </a:p>
        </p:txBody>
      </p:sp>
      <p:pic>
        <p:nvPicPr>
          <p:cNvPr id="5" name="Picture 4">
            <a:extLst>
              <a:ext uri="{FF2B5EF4-FFF2-40B4-BE49-F238E27FC236}">
                <a16:creationId xmlns:a16="http://schemas.microsoft.com/office/drawing/2014/main" id="{FAD9B7C1-8265-4FE2-83F0-2C23AFA2F6AF}"/>
              </a:ext>
            </a:extLst>
          </p:cNvPr>
          <p:cNvPicPr>
            <a:picLocks noChangeAspect="1"/>
          </p:cNvPicPr>
          <p:nvPr/>
        </p:nvPicPr>
        <p:blipFill>
          <a:blip r:embed="rId2"/>
          <a:stretch>
            <a:fillRect/>
          </a:stretch>
        </p:blipFill>
        <p:spPr>
          <a:xfrm>
            <a:off x="-2" y="2009590"/>
            <a:ext cx="7652442" cy="4859985"/>
          </a:xfrm>
          <a:prstGeom prst="rect">
            <a:avLst/>
          </a:prstGeom>
        </p:spPr>
      </p:pic>
      <p:sp>
        <p:nvSpPr>
          <p:cNvPr id="9" name="TextBox 8">
            <a:extLst>
              <a:ext uri="{FF2B5EF4-FFF2-40B4-BE49-F238E27FC236}">
                <a16:creationId xmlns:a16="http://schemas.microsoft.com/office/drawing/2014/main" id="{9A27575B-207D-4645-97CC-6C87D308DA77}"/>
              </a:ext>
            </a:extLst>
          </p:cNvPr>
          <p:cNvSpPr txBox="1"/>
          <p:nvPr/>
        </p:nvSpPr>
        <p:spPr>
          <a:xfrm>
            <a:off x="7652442" y="4826675"/>
            <a:ext cx="4539558" cy="2031325"/>
          </a:xfrm>
          <a:prstGeom prst="rect">
            <a:avLst/>
          </a:prstGeom>
          <a:noFill/>
        </p:spPr>
        <p:txBody>
          <a:bodyPr wrap="square">
            <a:spAutoFit/>
          </a:bodyPr>
          <a:lstStyle/>
          <a:p>
            <a:r>
              <a:rPr lang="en-US" dirty="0"/>
              <a:t>I would use scikit </a:t>
            </a:r>
            <a:r>
              <a:rPr lang="en-US" dirty="0" err="1"/>
              <a:t>learn's</a:t>
            </a:r>
            <a:r>
              <a:rPr lang="en-US" dirty="0"/>
              <a:t> PCA.</a:t>
            </a:r>
          </a:p>
          <a:p>
            <a:r>
              <a:rPr lang="en-US" dirty="0"/>
              <a:t>1. I would plot a graph of explained variance / number of dimensions to choose how many dimensions to keep</a:t>
            </a:r>
          </a:p>
          <a:p>
            <a:r>
              <a:rPr lang="en-US" dirty="0"/>
              <a:t>2. </a:t>
            </a:r>
            <a:r>
              <a:rPr lang="en-US" dirty="0" err="1"/>
              <a:t>pca</a:t>
            </a:r>
            <a:r>
              <a:rPr lang="en-US" dirty="0"/>
              <a:t> = PCA(</a:t>
            </a:r>
            <a:r>
              <a:rPr lang="en-US" dirty="0" err="1"/>
              <a:t>n_components</a:t>
            </a:r>
            <a:r>
              <a:rPr lang="en-US" dirty="0"/>
              <a:t> = chosen number)</a:t>
            </a:r>
          </a:p>
          <a:p>
            <a:r>
              <a:rPr lang="en-US" dirty="0"/>
              <a:t>3. da = </a:t>
            </a:r>
            <a:r>
              <a:rPr lang="en-US" dirty="0" err="1"/>
              <a:t>pca.fit_transform</a:t>
            </a:r>
            <a:r>
              <a:rPr lang="en-US" dirty="0"/>
              <a:t>(</a:t>
            </a:r>
            <a:r>
              <a:rPr lang="en-US" dirty="0" err="1"/>
              <a:t>my_data</a:t>
            </a:r>
            <a:r>
              <a:rPr lang="en-US" dirty="0"/>
              <a:t>) to fit it on my data.</a:t>
            </a:r>
          </a:p>
        </p:txBody>
      </p:sp>
      <p:sp>
        <p:nvSpPr>
          <p:cNvPr id="13" name="TextBox 12">
            <a:extLst>
              <a:ext uri="{FF2B5EF4-FFF2-40B4-BE49-F238E27FC236}">
                <a16:creationId xmlns:a16="http://schemas.microsoft.com/office/drawing/2014/main" id="{4A7471D7-452E-4D3D-9DEB-420A8986DB23}"/>
              </a:ext>
            </a:extLst>
          </p:cNvPr>
          <p:cNvSpPr txBox="1"/>
          <p:nvPr/>
        </p:nvSpPr>
        <p:spPr>
          <a:xfrm>
            <a:off x="7652439" y="1998014"/>
            <a:ext cx="4539559" cy="2585323"/>
          </a:xfrm>
          <a:prstGeom prst="rect">
            <a:avLst/>
          </a:prstGeom>
          <a:noFill/>
        </p:spPr>
        <p:txBody>
          <a:bodyPr wrap="square">
            <a:spAutoFit/>
          </a:bodyPr>
          <a:lstStyle/>
          <a:p>
            <a:r>
              <a:rPr lang="en-US" dirty="0"/>
              <a:t>1. Apply SVD (single value decomposition)on the matrix X to find the matrix of unique vectors V (contains all principal components)</a:t>
            </a:r>
          </a:p>
          <a:p>
            <a:r>
              <a:rPr lang="en-US" dirty="0"/>
              <a:t>2. Once V is found, you can choose the number of dimensions you want to keep to maximize the variance</a:t>
            </a:r>
          </a:p>
          <a:p>
            <a:r>
              <a:rPr lang="en-US" dirty="0"/>
              <a:t>3. In the end you matrix multiply the centered X with the transpose V containing the number of dimensions chosen</a:t>
            </a:r>
          </a:p>
        </p:txBody>
      </p:sp>
    </p:spTree>
    <p:extLst>
      <p:ext uri="{BB962C8B-B14F-4D97-AF65-F5344CB8AC3E}">
        <p14:creationId xmlns:p14="http://schemas.microsoft.com/office/powerpoint/2010/main" val="1317273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16</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2"/>
          <a:stretch>
            <a:fillRect/>
          </a:stretch>
        </p:blipFill>
        <p:spPr>
          <a:xfrm>
            <a:off x="0" y="2002421"/>
            <a:ext cx="4370280" cy="2644815"/>
          </a:xfrm>
          <a:prstGeom prst="rect">
            <a:avLst/>
          </a:prstGeom>
        </p:spPr>
      </p:pic>
      <p:pic>
        <p:nvPicPr>
          <p:cNvPr id="8" name="Picture 7">
            <a:extLst>
              <a:ext uri="{FF2B5EF4-FFF2-40B4-BE49-F238E27FC236}">
                <a16:creationId xmlns:a16="http://schemas.microsoft.com/office/drawing/2014/main" id="{7DB6B24B-C0AE-4EB5-8B95-ABE2A9119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721" y="2002421"/>
            <a:ext cx="4370279" cy="4370279"/>
          </a:xfrm>
          <a:prstGeom prst="rect">
            <a:avLst/>
          </a:prstGeom>
        </p:spPr>
      </p:pic>
      <p:sp>
        <p:nvSpPr>
          <p:cNvPr id="10" name="TextBox 9">
            <a:extLst>
              <a:ext uri="{FF2B5EF4-FFF2-40B4-BE49-F238E27FC236}">
                <a16:creationId xmlns:a16="http://schemas.microsoft.com/office/drawing/2014/main" id="{FF7A5DF7-9E5D-4C28-872F-ECA0C18939DC}"/>
              </a:ext>
            </a:extLst>
          </p:cNvPr>
          <p:cNvSpPr txBox="1"/>
          <p:nvPr/>
        </p:nvSpPr>
        <p:spPr>
          <a:xfrm>
            <a:off x="8495818" y="6488668"/>
            <a:ext cx="3696180" cy="369332"/>
          </a:xfrm>
          <a:prstGeom prst="rect">
            <a:avLst/>
          </a:prstGeom>
          <a:noFill/>
        </p:spPr>
        <p:txBody>
          <a:bodyPr wrap="square">
            <a:spAutoFit/>
          </a:bodyPr>
          <a:lstStyle/>
          <a:p>
            <a:pPr algn="r"/>
            <a:r>
              <a:rPr lang="en-US" u="sng" dirty="0"/>
              <a:t>Source</a:t>
            </a:r>
            <a:r>
              <a:rPr lang="en-US" dirty="0"/>
              <a:t>: deliciousmagazine.co.uk</a:t>
            </a:r>
          </a:p>
        </p:txBody>
      </p:sp>
    </p:spTree>
    <p:extLst>
      <p:ext uri="{BB962C8B-B14F-4D97-AF65-F5344CB8AC3E}">
        <p14:creationId xmlns:p14="http://schemas.microsoft.com/office/powerpoint/2010/main" val="57283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D7AE-6DA5-49DF-8E22-8AD901824644}"/>
              </a:ext>
            </a:extLst>
          </p:cNvPr>
          <p:cNvSpPr>
            <a:spLocks noGrp="1"/>
          </p:cNvSpPr>
          <p:nvPr>
            <p:ph type="title"/>
          </p:nvPr>
        </p:nvSpPr>
        <p:spPr>
          <a:xfrm>
            <a:off x="-2" y="1042633"/>
            <a:ext cx="12192000" cy="959788"/>
          </a:xfrm>
        </p:spPr>
        <p:txBody>
          <a:bodyPr/>
          <a:lstStyle/>
          <a:p>
            <a:r>
              <a:rPr lang="en-US" dirty="0"/>
              <a:t>Other Approaches for Dimensionality Reduction</a:t>
            </a:r>
          </a:p>
        </p:txBody>
      </p:sp>
      <p:sp>
        <p:nvSpPr>
          <p:cNvPr id="3" name="Slide Number Placeholder 2">
            <a:extLst>
              <a:ext uri="{FF2B5EF4-FFF2-40B4-BE49-F238E27FC236}">
                <a16:creationId xmlns:a16="http://schemas.microsoft.com/office/drawing/2014/main" id="{56D49CCC-EC33-4481-8179-C42C664CDD7F}"/>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5" name="Picture 4">
            <a:extLst>
              <a:ext uri="{FF2B5EF4-FFF2-40B4-BE49-F238E27FC236}">
                <a16:creationId xmlns:a16="http://schemas.microsoft.com/office/drawing/2014/main" id="{E9ACE9BD-48F3-4B7C-988D-223AE26FC55E}"/>
              </a:ext>
            </a:extLst>
          </p:cNvPr>
          <p:cNvPicPr>
            <a:picLocks noChangeAspect="1"/>
          </p:cNvPicPr>
          <p:nvPr/>
        </p:nvPicPr>
        <p:blipFill>
          <a:blip r:embed="rId3"/>
          <a:stretch>
            <a:fillRect/>
          </a:stretch>
        </p:blipFill>
        <p:spPr>
          <a:xfrm>
            <a:off x="0" y="2002421"/>
            <a:ext cx="4370280" cy="2644815"/>
          </a:xfrm>
          <a:prstGeom prst="rect">
            <a:avLst/>
          </a:prstGeom>
        </p:spPr>
      </p:pic>
      <p:pic>
        <p:nvPicPr>
          <p:cNvPr id="6" name="Picture 5">
            <a:extLst>
              <a:ext uri="{FF2B5EF4-FFF2-40B4-BE49-F238E27FC236}">
                <a16:creationId xmlns:a16="http://schemas.microsoft.com/office/drawing/2014/main" id="{A33F7B2B-9A4F-4D39-8448-2646F0E1A83C}"/>
              </a:ext>
            </a:extLst>
          </p:cNvPr>
          <p:cNvPicPr>
            <a:picLocks noChangeAspect="1"/>
          </p:cNvPicPr>
          <p:nvPr/>
        </p:nvPicPr>
        <p:blipFill>
          <a:blip r:embed="rId4"/>
          <a:stretch>
            <a:fillRect/>
          </a:stretch>
        </p:blipFill>
        <p:spPr>
          <a:xfrm>
            <a:off x="7899390" y="2002421"/>
            <a:ext cx="4292610" cy="2644815"/>
          </a:xfrm>
          <a:prstGeom prst="rect">
            <a:avLst/>
          </a:prstGeom>
        </p:spPr>
      </p:pic>
      <p:cxnSp>
        <p:nvCxnSpPr>
          <p:cNvPr id="9" name="Straight Arrow Connector 8">
            <a:extLst>
              <a:ext uri="{FF2B5EF4-FFF2-40B4-BE49-F238E27FC236}">
                <a16:creationId xmlns:a16="http://schemas.microsoft.com/office/drawing/2014/main" id="{3C7F582F-B958-4EC3-A3EA-2DDE3945577E}"/>
              </a:ext>
            </a:extLst>
          </p:cNvPr>
          <p:cNvCxnSpPr>
            <a:cxnSpLocks/>
          </p:cNvCxnSpPr>
          <p:nvPr/>
        </p:nvCxnSpPr>
        <p:spPr>
          <a:xfrm>
            <a:off x="5129512" y="3625770"/>
            <a:ext cx="19329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9FE15C-6B1C-4714-A6B5-022A8972A07E}"/>
              </a:ext>
            </a:extLst>
          </p:cNvPr>
          <p:cNvSpPr txBox="1"/>
          <p:nvPr/>
        </p:nvSpPr>
        <p:spPr>
          <a:xfrm>
            <a:off x="4370280" y="2369932"/>
            <a:ext cx="3529110" cy="1015663"/>
          </a:xfrm>
          <a:prstGeom prst="rect">
            <a:avLst/>
          </a:prstGeom>
          <a:noFill/>
        </p:spPr>
        <p:txBody>
          <a:bodyPr wrap="square" rtlCol="0">
            <a:spAutoFit/>
          </a:bodyPr>
          <a:lstStyle/>
          <a:p>
            <a:pPr algn="ctr"/>
            <a:r>
              <a:rPr lang="en-US" sz="3000" dirty="0"/>
              <a:t>Locally Linear Embedding (LLE)</a:t>
            </a:r>
          </a:p>
        </p:txBody>
      </p:sp>
      <p:pic>
        <p:nvPicPr>
          <p:cNvPr id="15" name="Picture 14" descr="Chart, scatter chart&#10;&#10;Description automatically generated">
            <a:extLst>
              <a:ext uri="{FF2B5EF4-FFF2-40B4-BE49-F238E27FC236}">
                <a16:creationId xmlns:a16="http://schemas.microsoft.com/office/drawing/2014/main" id="{51CC69EE-9365-4ADB-BD41-C2449F72D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985" y="3893237"/>
            <a:ext cx="4370280" cy="2964763"/>
          </a:xfrm>
          <a:prstGeom prst="rect">
            <a:avLst/>
          </a:prstGeom>
        </p:spPr>
      </p:pic>
      <p:sp>
        <p:nvSpPr>
          <p:cNvPr id="16" name="TextBox 15">
            <a:extLst>
              <a:ext uri="{FF2B5EF4-FFF2-40B4-BE49-F238E27FC236}">
                <a16:creationId xmlns:a16="http://schemas.microsoft.com/office/drawing/2014/main" id="{F05745FC-F1CB-4580-A652-46103FA404EC}"/>
              </a:ext>
            </a:extLst>
          </p:cNvPr>
          <p:cNvSpPr txBox="1"/>
          <p:nvPr/>
        </p:nvSpPr>
        <p:spPr>
          <a:xfrm>
            <a:off x="-3" y="5380672"/>
            <a:ext cx="3820987" cy="1477328"/>
          </a:xfrm>
          <a:prstGeom prst="rect">
            <a:avLst/>
          </a:prstGeom>
          <a:noFill/>
        </p:spPr>
        <p:txBody>
          <a:bodyPr wrap="square" rtlCol="0">
            <a:spAutoFit/>
          </a:bodyPr>
          <a:lstStyle/>
          <a:p>
            <a:pPr algn="l"/>
            <a:r>
              <a:rPr lang="en-US" sz="3000" u="sng" dirty="0"/>
              <a:t>t-SNE:</a:t>
            </a:r>
          </a:p>
          <a:p>
            <a:pPr algn="l"/>
            <a:r>
              <a:rPr lang="en-US" sz="3000" dirty="0"/>
              <a:t>t-Distributed Stochastic Neighbor Embedding</a:t>
            </a:r>
          </a:p>
        </p:txBody>
      </p:sp>
      <p:sp>
        <p:nvSpPr>
          <p:cNvPr id="17" name="Rectangle 16">
            <a:extLst>
              <a:ext uri="{FF2B5EF4-FFF2-40B4-BE49-F238E27FC236}">
                <a16:creationId xmlns:a16="http://schemas.microsoft.com/office/drawing/2014/main" id="{055EEA46-A1B3-481E-ABF3-385152C5D769}"/>
              </a:ext>
            </a:extLst>
          </p:cNvPr>
          <p:cNvSpPr/>
          <p:nvPr/>
        </p:nvSpPr>
        <p:spPr>
          <a:xfrm>
            <a:off x="8981954" y="6211669"/>
            <a:ext cx="3210046" cy="646331"/>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err="1"/>
              <a:t>Siobhán</a:t>
            </a:r>
            <a:r>
              <a:rPr lang="en-US" i="1" kern="0" dirty="0"/>
              <a:t> Grayson</a:t>
            </a:r>
            <a:br>
              <a:rPr lang="en-US" i="1" kern="0" dirty="0"/>
            </a:br>
            <a:r>
              <a:rPr lang="en-US" i="1" kern="0" dirty="0"/>
              <a:t>(Wikipedia, T-SNE)</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8133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30-45: Unsupervised Learning for Clustering &amp; Anomaly Detection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Ch9):</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p:txBody>
      </p:sp>
    </p:spTree>
    <p:extLst>
      <p:ext uri="{BB962C8B-B14F-4D97-AF65-F5344CB8AC3E}">
        <p14:creationId xmlns:p14="http://schemas.microsoft.com/office/powerpoint/2010/main" val="2716878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2"/>
            <a:ext cx="12192000" cy="1144983"/>
          </a:xfrm>
        </p:spPr>
        <p:txBody>
          <a:bodyPr/>
          <a:lstStyle/>
          <a:p>
            <a:r>
              <a:rPr lang="en-US" dirty="0"/>
              <a:t>Supervised Classification versus Clustering</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0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29442"/>
            <a:ext cx="12192000" cy="1849437"/>
          </a:xfrm>
        </p:spPr>
        <p:txBody>
          <a:bodyPr>
            <a:normAutofit/>
          </a:bodyPr>
          <a:lstStyle/>
          <a:p>
            <a:r>
              <a:rPr lang="en-US" dirty="0"/>
              <a:t>Min 15-60: Susceptibility mapping</a:t>
            </a:r>
            <a:br>
              <a:rPr lang="en-US" dirty="0"/>
            </a:br>
            <a:r>
              <a:rPr lang="en-US" dirty="0"/>
              <a:t>of Environmental Hazards using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3" name="TextBox 2">
            <a:extLst>
              <a:ext uri="{FF2B5EF4-FFF2-40B4-BE49-F238E27FC236}">
                <a16:creationId xmlns:a16="http://schemas.microsoft.com/office/drawing/2014/main" id="{F2AFF290-DFB6-4DCE-BED1-FCE98D490E29}"/>
              </a:ext>
            </a:extLst>
          </p:cNvPr>
          <p:cNvSpPr txBox="1"/>
          <p:nvPr/>
        </p:nvSpPr>
        <p:spPr>
          <a:xfrm>
            <a:off x="4955458" y="3429000"/>
            <a:ext cx="1784555" cy="553998"/>
          </a:xfrm>
          <a:prstGeom prst="rect">
            <a:avLst/>
          </a:prstGeom>
          <a:noFill/>
        </p:spPr>
        <p:txBody>
          <a:bodyPr wrap="square" rtlCol="0">
            <a:spAutoFit/>
          </a:bodyPr>
          <a:lstStyle/>
          <a:p>
            <a:pPr algn="l"/>
            <a:r>
              <a:rPr lang="en-US" sz="3000" dirty="0"/>
              <a:t>Image</a:t>
            </a:r>
          </a:p>
        </p:txBody>
      </p:sp>
      <p:sp>
        <p:nvSpPr>
          <p:cNvPr id="5" name="TextBox 4">
            <a:extLst>
              <a:ext uri="{FF2B5EF4-FFF2-40B4-BE49-F238E27FC236}">
                <a16:creationId xmlns:a16="http://schemas.microsoft.com/office/drawing/2014/main" id="{4242CA6A-2FF3-4C9D-A7F3-451A15E4C381}"/>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What is a susceptibility map?</a:t>
            </a:r>
          </a:p>
        </p:txBody>
      </p:sp>
      <p:pic>
        <p:nvPicPr>
          <p:cNvPr id="7" name="Picture 6" descr="A helicopter flying over a forest&#10;&#10;Description automatically generated">
            <a:extLst>
              <a:ext uri="{FF2B5EF4-FFF2-40B4-BE49-F238E27FC236}">
                <a16:creationId xmlns:a16="http://schemas.microsoft.com/office/drawing/2014/main" id="{A3DCADBE-6BE9-4444-A2D1-9889805DAE25}"/>
              </a:ext>
            </a:extLst>
          </p:cNvPr>
          <p:cNvPicPr>
            <a:picLocks noChangeAspect="1"/>
          </p:cNvPicPr>
          <p:nvPr/>
        </p:nvPicPr>
        <p:blipFill rotWithShape="1">
          <a:blip r:embed="rId2">
            <a:extLst>
              <a:ext uri="{28A0092B-C50C-407E-A947-70E740481C1C}">
                <a14:useLocalDpi xmlns:a14="http://schemas.microsoft.com/office/drawing/2010/main" val="0"/>
              </a:ext>
            </a:extLst>
          </a:blip>
          <a:srcRect t="11676" b="56005"/>
          <a:stretch/>
        </p:blipFill>
        <p:spPr>
          <a:xfrm>
            <a:off x="-1" y="2753831"/>
            <a:ext cx="12192000" cy="2626841"/>
          </a:xfrm>
          <a:prstGeom prst="rect">
            <a:avLst/>
          </a:prstGeom>
        </p:spPr>
      </p:pic>
      <p:sp>
        <p:nvSpPr>
          <p:cNvPr id="8" name="Rectangle 7">
            <a:extLst>
              <a:ext uri="{FF2B5EF4-FFF2-40B4-BE49-F238E27FC236}">
                <a16:creationId xmlns:a16="http://schemas.microsoft.com/office/drawing/2014/main" id="{86097C8F-81B0-4D45-BEB9-01644163AF7D}"/>
              </a:ext>
            </a:extLst>
          </p:cNvPr>
          <p:cNvSpPr/>
          <p:nvPr/>
        </p:nvSpPr>
        <p:spPr>
          <a:xfrm>
            <a:off x="6596059" y="6488668"/>
            <a:ext cx="5595941" cy="646331"/>
          </a:xfrm>
          <a:prstGeom prst="rect">
            <a:avLst/>
          </a:prstGeom>
        </p:spPr>
        <p:txBody>
          <a:bodyPr wrap="square">
            <a:spAutoFit/>
          </a:bodyPr>
          <a:lstStyle/>
          <a:p>
            <a:pPr algn="r" defTabSz="914400">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b="0" i="0" u="none" strike="noStrike" dirty="0">
                <a:solidFill>
                  <a:srgbClr val="0D66D0"/>
                </a:solidFill>
                <a:effectLst/>
                <a:latin typeface="adobe-clean"/>
                <a:hlinkClick r:id="rId3"/>
              </a:rPr>
              <a:t>edb3_16</a:t>
            </a:r>
            <a:endParaRPr lang="en-US" b="0" i="0" dirty="0">
              <a:solidFill>
                <a:srgbClr val="000000"/>
              </a:solidFill>
              <a:effectLst/>
              <a:latin typeface="adobe-clean"/>
            </a:endParaRPr>
          </a:p>
          <a:p>
            <a:pPr lvl="0" algn="r" defTabSz="914400">
              <a:defRPr/>
            </a:pP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09677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5475-BE09-4703-96E3-0747F206CEC0}"/>
              </a:ext>
            </a:extLst>
          </p:cNvPr>
          <p:cNvSpPr>
            <a:spLocks noGrp="1"/>
          </p:cNvSpPr>
          <p:nvPr>
            <p:ph type="title"/>
          </p:nvPr>
        </p:nvSpPr>
        <p:spPr>
          <a:xfrm>
            <a:off x="-2" y="1042633"/>
            <a:ext cx="12192000" cy="1324512"/>
          </a:xfrm>
        </p:spPr>
        <p:txBody>
          <a:bodyPr>
            <a:normAutofit/>
          </a:bodyPr>
          <a:lstStyle/>
          <a:p>
            <a:r>
              <a:rPr lang="en-US" dirty="0"/>
              <a:t>Supervised Classification versus </a:t>
            </a:r>
            <a:r>
              <a:rPr lang="en-US" b="1" dirty="0">
                <a:solidFill>
                  <a:srgbClr val="1C95CD"/>
                </a:solidFill>
              </a:rPr>
              <a:t>Clustering</a:t>
            </a:r>
            <a:br>
              <a:rPr lang="en-US" b="1" dirty="0"/>
            </a:br>
            <a:r>
              <a:rPr lang="en-US" dirty="0">
                <a:solidFill>
                  <a:srgbClr val="1C95CD"/>
                </a:solidFill>
              </a:rPr>
              <a:t>Data Analysis, Dim. Red., Anomaly Detection, etc.</a:t>
            </a:r>
          </a:p>
        </p:txBody>
      </p:sp>
      <p:sp>
        <p:nvSpPr>
          <p:cNvPr id="3" name="Slide Number Placeholder 2">
            <a:extLst>
              <a:ext uri="{FF2B5EF4-FFF2-40B4-BE49-F238E27FC236}">
                <a16:creationId xmlns:a16="http://schemas.microsoft.com/office/drawing/2014/main" id="{D617B25F-6AC9-4174-A2D5-EE721BE61DCE}"/>
              </a:ext>
            </a:extLst>
          </p:cNvPr>
          <p:cNvSpPr>
            <a:spLocks noGrp="1"/>
          </p:cNvSpPr>
          <p:nvPr>
            <p:ph type="sldNum" sz="quarter" idx="12"/>
          </p:nvPr>
        </p:nvSpPr>
        <p:spPr/>
        <p:txBody>
          <a:bodyPr/>
          <a:lstStyle/>
          <a:p>
            <a:fld id="{A5686A01-FA10-4E06-92C7-92734750F4C6}" type="slidenum">
              <a:rPr lang="en-US" smtClean="0"/>
              <a:t>20</a:t>
            </a:fld>
            <a:endParaRPr lang="en-US"/>
          </a:p>
        </p:txBody>
      </p:sp>
      <p:pic>
        <p:nvPicPr>
          <p:cNvPr id="5" name="Picture 4">
            <a:extLst>
              <a:ext uri="{FF2B5EF4-FFF2-40B4-BE49-F238E27FC236}">
                <a16:creationId xmlns:a16="http://schemas.microsoft.com/office/drawing/2014/main" id="{2366FCC7-E951-4F38-A9F4-E8E61C7C895C}"/>
              </a:ext>
            </a:extLst>
          </p:cNvPr>
          <p:cNvPicPr>
            <a:picLocks noChangeAspect="1"/>
          </p:cNvPicPr>
          <p:nvPr/>
        </p:nvPicPr>
        <p:blipFill>
          <a:blip r:embed="rId3"/>
          <a:stretch>
            <a:fillRect/>
          </a:stretch>
        </p:blipFill>
        <p:spPr>
          <a:xfrm>
            <a:off x="0" y="2367145"/>
            <a:ext cx="12192000" cy="4520180"/>
          </a:xfrm>
          <a:prstGeom prst="rect">
            <a:avLst/>
          </a:prstGeom>
        </p:spPr>
      </p:pic>
      <p:sp>
        <p:nvSpPr>
          <p:cNvPr id="6" name="Oval 5">
            <a:extLst>
              <a:ext uri="{FF2B5EF4-FFF2-40B4-BE49-F238E27FC236}">
                <a16:creationId xmlns:a16="http://schemas.microsoft.com/office/drawing/2014/main" id="{FE66DFA0-D042-4BFA-B274-44F2E3507AE7}"/>
              </a:ext>
            </a:extLst>
          </p:cNvPr>
          <p:cNvSpPr/>
          <p:nvPr/>
        </p:nvSpPr>
        <p:spPr>
          <a:xfrm>
            <a:off x="6817489" y="5116010"/>
            <a:ext cx="1053296" cy="104172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01BC7C-655D-4831-9341-203EB993E547}"/>
              </a:ext>
            </a:extLst>
          </p:cNvPr>
          <p:cNvSpPr/>
          <p:nvPr/>
        </p:nvSpPr>
        <p:spPr>
          <a:xfrm>
            <a:off x="8393576" y="3323862"/>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0681A71-9739-4E8D-9C8D-11CEAE071388}"/>
              </a:ext>
            </a:extLst>
          </p:cNvPr>
          <p:cNvSpPr/>
          <p:nvPr/>
        </p:nvSpPr>
        <p:spPr>
          <a:xfrm>
            <a:off x="9784467" y="2422380"/>
            <a:ext cx="2301432" cy="21278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61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472E7-6C7B-4514-913A-4C0A6776FFB3}"/>
              </a:ext>
            </a:extLst>
          </p:cNvPr>
          <p:cNvSpPr>
            <a:spLocks noGrp="1"/>
          </p:cNvSpPr>
          <p:nvPr>
            <p:ph type="sldNum" sz="quarter" idx="12"/>
          </p:nvPr>
        </p:nvSpPr>
        <p:spPr/>
        <p:txBody>
          <a:bodyPr/>
          <a:lstStyle/>
          <a:p>
            <a:fld id="{A5686A01-FA10-4E06-92C7-92734750F4C6}" type="slidenum">
              <a:rPr lang="en-US" smtClean="0"/>
              <a:pPr/>
              <a:t>21</a:t>
            </a:fld>
            <a:endParaRPr lang="en-US" dirty="0"/>
          </a:p>
        </p:txBody>
      </p:sp>
      <p:pic>
        <p:nvPicPr>
          <p:cNvPr id="4" name="Picture 3">
            <a:extLst>
              <a:ext uri="{FF2B5EF4-FFF2-40B4-BE49-F238E27FC236}">
                <a16:creationId xmlns:a16="http://schemas.microsoft.com/office/drawing/2014/main" id="{5203203A-3505-4547-A9F2-DF2C213F796A}"/>
              </a:ext>
            </a:extLst>
          </p:cNvPr>
          <p:cNvPicPr>
            <a:picLocks noChangeAspect="1"/>
          </p:cNvPicPr>
          <p:nvPr/>
        </p:nvPicPr>
        <p:blipFill>
          <a:blip r:embed="rId2"/>
          <a:stretch>
            <a:fillRect/>
          </a:stretch>
        </p:blipFill>
        <p:spPr>
          <a:xfrm>
            <a:off x="158709" y="1014292"/>
            <a:ext cx="11874581" cy="5843708"/>
          </a:xfrm>
          <a:prstGeom prst="rect">
            <a:avLst/>
          </a:prstGeom>
        </p:spPr>
      </p:pic>
    </p:spTree>
    <p:extLst>
      <p:ext uri="{BB962C8B-B14F-4D97-AF65-F5344CB8AC3E}">
        <p14:creationId xmlns:p14="http://schemas.microsoft.com/office/powerpoint/2010/main" val="383780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22</a:t>
            </a:fld>
            <a:endParaRPr lang="en-US" dirty="0"/>
          </a:p>
        </p:txBody>
      </p:sp>
      <p:pic>
        <p:nvPicPr>
          <p:cNvPr id="4" name="Picture 3">
            <a:extLst>
              <a:ext uri="{FF2B5EF4-FFF2-40B4-BE49-F238E27FC236}">
                <a16:creationId xmlns:a16="http://schemas.microsoft.com/office/drawing/2014/main" id="{9CD7A063-D77A-4E95-B9C4-B674093D13E9}"/>
              </a:ext>
            </a:extLst>
          </p:cNvPr>
          <p:cNvPicPr>
            <a:picLocks noChangeAspect="1"/>
          </p:cNvPicPr>
          <p:nvPr/>
        </p:nvPicPr>
        <p:blipFill>
          <a:blip r:embed="rId2"/>
          <a:stretch>
            <a:fillRect/>
          </a:stretch>
        </p:blipFill>
        <p:spPr>
          <a:xfrm>
            <a:off x="805239" y="1000004"/>
            <a:ext cx="10581521" cy="5857996"/>
          </a:xfrm>
          <a:prstGeom prst="rect">
            <a:avLst/>
          </a:prstGeom>
        </p:spPr>
      </p:pic>
    </p:spTree>
    <p:extLst>
      <p:ext uri="{BB962C8B-B14F-4D97-AF65-F5344CB8AC3E}">
        <p14:creationId xmlns:p14="http://schemas.microsoft.com/office/powerpoint/2010/main" val="2823369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3ADD-CBEB-4537-845A-F34F6F431CF4}"/>
              </a:ext>
            </a:extLst>
          </p:cNvPr>
          <p:cNvSpPr>
            <a:spLocks noGrp="1"/>
          </p:cNvSpPr>
          <p:nvPr>
            <p:ph type="sldNum" sz="quarter" idx="12"/>
          </p:nvPr>
        </p:nvSpPr>
        <p:spPr/>
        <p:txBody>
          <a:bodyPr/>
          <a:lstStyle/>
          <a:p>
            <a:fld id="{A5686A01-FA10-4E06-92C7-92734750F4C6}" type="slidenum">
              <a:rPr lang="en-US" smtClean="0"/>
              <a:pPr/>
              <a:t>23</a:t>
            </a:fld>
            <a:endParaRPr lang="en-US" dirty="0"/>
          </a:p>
        </p:txBody>
      </p:sp>
      <p:pic>
        <p:nvPicPr>
          <p:cNvPr id="5" name="Picture 4">
            <a:extLst>
              <a:ext uri="{FF2B5EF4-FFF2-40B4-BE49-F238E27FC236}">
                <a16:creationId xmlns:a16="http://schemas.microsoft.com/office/drawing/2014/main" id="{1D6CB109-90BD-48F4-BED0-9FC424FD4996}"/>
              </a:ext>
            </a:extLst>
          </p:cNvPr>
          <p:cNvPicPr>
            <a:picLocks noChangeAspect="1"/>
          </p:cNvPicPr>
          <p:nvPr/>
        </p:nvPicPr>
        <p:blipFill>
          <a:blip r:embed="rId2"/>
          <a:stretch>
            <a:fillRect/>
          </a:stretch>
        </p:blipFill>
        <p:spPr>
          <a:xfrm>
            <a:off x="0" y="1234303"/>
            <a:ext cx="12192000" cy="5623698"/>
          </a:xfrm>
          <a:prstGeom prst="rect">
            <a:avLst/>
          </a:prstGeom>
        </p:spPr>
      </p:pic>
    </p:spTree>
    <p:extLst>
      <p:ext uri="{BB962C8B-B14F-4D97-AF65-F5344CB8AC3E}">
        <p14:creationId xmlns:p14="http://schemas.microsoft.com/office/powerpoint/2010/main" val="273161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24</a:t>
            </a:fld>
            <a:endParaRPr lang="en-US" dirty="0"/>
          </a:p>
        </p:txBody>
      </p:sp>
      <p:pic>
        <p:nvPicPr>
          <p:cNvPr id="4" name="Picture 3">
            <a:extLst>
              <a:ext uri="{FF2B5EF4-FFF2-40B4-BE49-F238E27FC236}">
                <a16:creationId xmlns:a16="http://schemas.microsoft.com/office/drawing/2014/main" id="{6FD0B36B-6F9C-4B5D-B188-55015A5F8B6F}"/>
              </a:ext>
            </a:extLst>
          </p:cNvPr>
          <p:cNvPicPr>
            <a:picLocks noChangeAspect="1"/>
          </p:cNvPicPr>
          <p:nvPr/>
        </p:nvPicPr>
        <p:blipFill>
          <a:blip r:embed="rId2"/>
          <a:stretch>
            <a:fillRect/>
          </a:stretch>
        </p:blipFill>
        <p:spPr>
          <a:xfrm>
            <a:off x="449844" y="1054382"/>
            <a:ext cx="11292311" cy="5803618"/>
          </a:xfrm>
          <a:prstGeom prst="rect">
            <a:avLst/>
          </a:prstGeom>
        </p:spPr>
      </p:pic>
    </p:spTree>
    <p:extLst>
      <p:ext uri="{BB962C8B-B14F-4D97-AF65-F5344CB8AC3E}">
        <p14:creationId xmlns:p14="http://schemas.microsoft.com/office/powerpoint/2010/main" val="2689708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25</a:t>
            </a:fld>
            <a:endParaRPr lang="en-US" dirty="0"/>
          </a:p>
        </p:txBody>
      </p:sp>
      <p:pic>
        <p:nvPicPr>
          <p:cNvPr id="4" name="Picture 3">
            <a:extLst>
              <a:ext uri="{FF2B5EF4-FFF2-40B4-BE49-F238E27FC236}">
                <a16:creationId xmlns:a16="http://schemas.microsoft.com/office/drawing/2014/main" id="{61488C81-7162-45D1-81D9-D1ED9D723916}"/>
              </a:ext>
            </a:extLst>
          </p:cNvPr>
          <p:cNvPicPr>
            <a:picLocks noChangeAspect="1"/>
          </p:cNvPicPr>
          <p:nvPr/>
        </p:nvPicPr>
        <p:blipFill>
          <a:blip r:embed="rId2"/>
          <a:stretch>
            <a:fillRect/>
          </a:stretch>
        </p:blipFill>
        <p:spPr>
          <a:xfrm>
            <a:off x="926288" y="1044374"/>
            <a:ext cx="10339423" cy="5813626"/>
          </a:xfrm>
          <a:prstGeom prst="rect">
            <a:avLst/>
          </a:prstGeom>
        </p:spPr>
      </p:pic>
    </p:spTree>
    <p:extLst>
      <p:ext uri="{BB962C8B-B14F-4D97-AF65-F5344CB8AC3E}">
        <p14:creationId xmlns:p14="http://schemas.microsoft.com/office/powerpoint/2010/main" val="2977284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DB34D-5657-437F-9D8C-038337CFCE53}"/>
              </a:ext>
            </a:extLst>
          </p:cNvPr>
          <p:cNvSpPr>
            <a:spLocks noGrp="1"/>
          </p:cNvSpPr>
          <p:nvPr>
            <p:ph type="sldNum" sz="quarter" idx="12"/>
          </p:nvPr>
        </p:nvSpPr>
        <p:spPr/>
        <p:txBody>
          <a:bodyPr/>
          <a:lstStyle/>
          <a:p>
            <a:fld id="{A5686A01-FA10-4E06-92C7-92734750F4C6}" type="slidenum">
              <a:rPr lang="en-US" smtClean="0"/>
              <a:pPr/>
              <a:t>26</a:t>
            </a:fld>
            <a:endParaRPr lang="en-US" dirty="0"/>
          </a:p>
        </p:txBody>
      </p:sp>
      <p:pic>
        <p:nvPicPr>
          <p:cNvPr id="8" name="Picture 7">
            <a:extLst>
              <a:ext uri="{FF2B5EF4-FFF2-40B4-BE49-F238E27FC236}">
                <a16:creationId xmlns:a16="http://schemas.microsoft.com/office/drawing/2014/main" id="{0B374F7E-BC9A-4921-BF08-87228E0D93B2}"/>
              </a:ext>
            </a:extLst>
          </p:cNvPr>
          <p:cNvPicPr>
            <a:picLocks noChangeAspect="1"/>
          </p:cNvPicPr>
          <p:nvPr/>
        </p:nvPicPr>
        <p:blipFill>
          <a:blip r:embed="rId2"/>
          <a:stretch>
            <a:fillRect/>
          </a:stretch>
        </p:blipFill>
        <p:spPr>
          <a:xfrm>
            <a:off x="0" y="1044154"/>
            <a:ext cx="12192000" cy="3797417"/>
          </a:xfrm>
          <a:prstGeom prst="rect">
            <a:avLst/>
          </a:prstGeom>
        </p:spPr>
      </p:pic>
      <p:pic>
        <p:nvPicPr>
          <p:cNvPr id="10" name="Picture 9">
            <a:extLst>
              <a:ext uri="{FF2B5EF4-FFF2-40B4-BE49-F238E27FC236}">
                <a16:creationId xmlns:a16="http://schemas.microsoft.com/office/drawing/2014/main" id="{5C156629-D786-4709-8CEE-CB6CB3EDCBDD}"/>
              </a:ext>
            </a:extLst>
          </p:cNvPr>
          <p:cNvPicPr>
            <a:picLocks noChangeAspect="1"/>
          </p:cNvPicPr>
          <p:nvPr/>
        </p:nvPicPr>
        <p:blipFill>
          <a:blip r:embed="rId3"/>
          <a:stretch>
            <a:fillRect/>
          </a:stretch>
        </p:blipFill>
        <p:spPr>
          <a:xfrm>
            <a:off x="0" y="4467828"/>
            <a:ext cx="3215443" cy="2390172"/>
          </a:xfrm>
          <a:prstGeom prst="rect">
            <a:avLst/>
          </a:prstGeom>
        </p:spPr>
      </p:pic>
      <p:sp>
        <p:nvSpPr>
          <p:cNvPr id="11" name="TextBox 10">
            <a:extLst>
              <a:ext uri="{FF2B5EF4-FFF2-40B4-BE49-F238E27FC236}">
                <a16:creationId xmlns:a16="http://schemas.microsoft.com/office/drawing/2014/main" id="{3DC3B965-0475-439F-ACFF-36559AA7F7C0}"/>
              </a:ext>
            </a:extLst>
          </p:cNvPr>
          <p:cNvSpPr txBox="1"/>
          <p:nvPr/>
        </p:nvSpPr>
        <p:spPr>
          <a:xfrm>
            <a:off x="3215443" y="4841571"/>
            <a:ext cx="897655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Iteratively minimizing the inertia (mean square distance to the closest centroid) does not guarantee a unique solution!</a:t>
            </a:r>
          </a:p>
          <a:p>
            <a:pPr marL="457200" indent="-457200" algn="l">
              <a:buFont typeface="Arial" panose="020B0604020202020204" pitchFamily="34" charset="0"/>
              <a:buChar char="•"/>
            </a:pPr>
            <a:r>
              <a:rPr lang="en-US" sz="3000" dirty="0"/>
              <a:t>For reproducibility: Save your centroids </a:t>
            </a:r>
            <a:r>
              <a:rPr lang="en-US" sz="3000" dirty="0">
                <a:sym typeface="Wingdings" panose="05000000000000000000" pitchFamily="2" charset="2"/>
              </a:rPr>
              <a:t></a:t>
            </a:r>
            <a:endParaRPr lang="en-US" sz="3000" dirty="0"/>
          </a:p>
        </p:txBody>
      </p:sp>
    </p:spTree>
    <p:extLst>
      <p:ext uri="{BB962C8B-B14F-4D97-AF65-F5344CB8AC3E}">
        <p14:creationId xmlns:p14="http://schemas.microsoft.com/office/powerpoint/2010/main" val="28348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11091-1D46-40F3-82FA-45A2DC739C3D}"/>
              </a:ext>
            </a:extLst>
          </p:cNvPr>
          <p:cNvSpPr>
            <a:spLocks noGrp="1"/>
          </p:cNvSpPr>
          <p:nvPr>
            <p:ph type="title"/>
          </p:nvPr>
        </p:nvSpPr>
        <p:spPr/>
        <p:txBody>
          <a:bodyPr/>
          <a:lstStyle/>
          <a:p>
            <a:r>
              <a:rPr lang="en-US" dirty="0"/>
              <a:t>How to choose the number of clusters?</a:t>
            </a:r>
          </a:p>
        </p:txBody>
      </p:sp>
      <p:sp>
        <p:nvSpPr>
          <p:cNvPr id="3" name="Slide Number Placeholder 2">
            <a:extLst>
              <a:ext uri="{FF2B5EF4-FFF2-40B4-BE49-F238E27FC236}">
                <a16:creationId xmlns:a16="http://schemas.microsoft.com/office/drawing/2014/main" id="{366F7C3C-AFF5-4249-8BFC-5C97F695C089}"/>
              </a:ext>
            </a:extLst>
          </p:cNvPr>
          <p:cNvSpPr>
            <a:spLocks noGrp="1"/>
          </p:cNvSpPr>
          <p:nvPr>
            <p:ph type="sldNum" sz="quarter" idx="12"/>
          </p:nvPr>
        </p:nvSpPr>
        <p:spPr/>
        <p:txBody>
          <a:bodyPr/>
          <a:lstStyle/>
          <a:p>
            <a:fld id="{A5686A01-FA10-4E06-92C7-92734750F4C6}" type="slidenum">
              <a:rPr lang="en-US" smtClean="0"/>
              <a:t>27</a:t>
            </a:fld>
            <a:endParaRPr lang="en-US"/>
          </a:p>
        </p:txBody>
      </p:sp>
      <p:pic>
        <p:nvPicPr>
          <p:cNvPr id="5" name="Picture 4">
            <a:extLst>
              <a:ext uri="{FF2B5EF4-FFF2-40B4-BE49-F238E27FC236}">
                <a16:creationId xmlns:a16="http://schemas.microsoft.com/office/drawing/2014/main" id="{5986E9FE-4FF2-47C8-A242-679AB29F9B1E}"/>
              </a:ext>
            </a:extLst>
          </p:cNvPr>
          <p:cNvPicPr>
            <a:picLocks noChangeAspect="1"/>
          </p:cNvPicPr>
          <p:nvPr/>
        </p:nvPicPr>
        <p:blipFill>
          <a:blip r:embed="rId3"/>
          <a:stretch>
            <a:fillRect/>
          </a:stretch>
        </p:blipFill>
        <p:spPr>
          <a:xfrm>
            <a:off x="-1" y="2276475"/>
            <a:ext cx="5612621" cy="2325778"/>
          </a:xfrm>
          <a:prstGeom prst="rect">
            <a:avLst/>
          </a:prstGeom>
        </p:spPr>
      </p:pic>
      <p:pic>
        <p:nvPicPr>
          <p:cNvPr id="7" name="Picture 6">
            <a:extLst>
              <a:ext uri="{FF2B5EF4-FFF2-40B4-BE49-F238E27FC236}">
                <a16:creationId xmlns:a16="http://schemas.microsoft.com/office/drawing/2014/main" id="{7AFA4F4B-335C-4CBB-8684-442A6320E464}"/>
              </a:ext>
            </a:extLst>
          </p:cNvPr>
          <p:cNvPicPr>
            <a:picLocks noChangeAspect="1"/>
          </p:cNvPicPr>
          <p:nvPr/>
        </p:nvPicPr>
        <p:blipFill>
          <a:blip r:embed="rId4"/>
          <a:stretch>
            <a:fillRect/>
          </a:stretch>
        </p:blipFill>
        <p:spPr>
          <a:xfrm>
            <a:off x="5581892" y="2276475"/>
            <a:ext cx="6610106" cy="2325778"/>
          </a:xfrm>
          <a:prstGeom prst="rect">
            <a:avLst/>
          </a:prstGeom>
        </p:spPr>
      </p:pic>
      <p:sp>
        <p:nvSpPr>
          <p:cNvPr id="8" name="TextBox 7">
            <a:extLst>
              <a:ext uri="{FF2B5EF4-FFF2-40B4-BE49-F238E27FC236}">
                <a16:creationId xmlns:a16="http://schemas.microsoft.com/office/drawing/2014/main" id="{BFFDD915-9950-4B95-BFBC-55EE9E7700FC}"/>
              </a:ext>
            </a:extLst>
          </p:cNvPr>
          <p:cNvSpPr txBox="1"/>
          <p:nvPr/>
        </p:nvSpPr>
        <p:spPr>
          <a:xfrm>
            <a:off x="0" y="4602253"/>
            <a:ext cx="5581892" cy="1015663"/>
          </a:xfrm>
          <a:prstGeom prst="rect">
            <a:avLst/>
          </a:prstGeom>
          <a:noFill/>
        </p:spPr>
        <p:txBody>
          <a:bodyPr wrap="square" rtlCol="0">
            <a:spAutoFit/>
          </a:bodyPr>
          <a:lstStyle/>
          <a:p>
            <a:pPr algn="ctr"/>
            <a:r>
              <a:rPr lang="en-US" sz="3000" dirty="0"/>
              <a:t>Inertia has elbow but not always enough to objectively choose k</a:t>
            </a:r>
          </a:p>
        </p:txBody>
      </p:sp>
      <p:pic>
        <p:nvPicPr>
          <p:cNvPr id="12" name="Picture 11" descr="\documentclass{article}&#10;\usepackage{amsmath,xcolor}&#10;\pagestyle{empty}&#10;\begin{document}&#10;&#10;$\textcolor{white}{&#10;\frac{Mean\ intra-clusterD - Mean\ nearest-clusterD}{\max\left(Mean\ intra-clusterD,Mean\ nearest-clusterD\right)}&#10;}$&#10;\end{document}" title="IguanaTex Bitmap Display">
            <a:extLst>
              <a:ext uri="{FF2B5EF4-FFF2-40B4-BE49-F238E27FC236}">
                <a16:creationId xmlns:a16="http://schemas.microsoft.com/office/drawing/2014/main" id="{02D421C8-5AC1-46B4-A164-DF38C85A1B23}"/>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261910" y="6124024"/>
            <a:ext cx="9930090" cy="712287"/>
          </a:xfrm>
          <a:prstGeom prst="rect">
            <a:avLst/>
          </a:prstGeom>
        </p:spPr>
      </p:pic>
      <p:sp>
        <p:nvSpPr>
          <p:cNvPr id="13" name="TextBox 12">
            <a:extLst>
              <a:ext uri="{FF2B5EF4-FFF2-40B4-BE49-F238E27FC236}">
                <a16:creationId xmlns:a16="http://schemas.microsoft.com/office/drawing/2014/main" id="{55575AF6-163D-42D2-BC26-E979109DD40C}"/>
              </a:ext>
            </a:extLst>
          </p:cNvPr>
          <p:cNvSpPr txBox="1"/>
          <p:nvPr/>
        </p:nvSpPr>
        <p:spPr>
          <a:xfrm>
            <a:off x="5612620" y="4602253"/>
            <a:ext cx="6579378" cy="1477328"/>
          </a:xfrm>
          <a:prstGeom prst="rect">
            <a:avLst/>
          </a:prstGeom>
          <a:noFill/>
        </p:spPr>
        <p:txBody>
          <a:bodyPr wrap="square" rtlCol="0">
            <a:spAutoFit/>
          </a:bodyPr>
          <a:lstStyle/>
          <a:p>
            <a:pPr algn="ctr"/>
            <a:r>
              <a:rPr lang="en-US" sz="3000" dirty="0"/>
              <a:t>Silhouette Score:</a:t>
            </a:r>
            <a:br>
              <a:rPr lang="en-US" sz="3000" dirty="0"/>
            </a:br>
            <a:r>
              <a:rPr lang="en-US" sz="3000" dirty="0"/>
              <a:t>Balancing distance to centroid</a:t>
            </a:r>
            <a:br>
              <a:rPr lang="en-US" sz="3000" dirty="0"/>
            </a:br>
            <a:r>
              <a:rPr lang="en-US" sz="3000" dirty="0"/>
              <a:t>with number of clusters</a:t>
            </a:r>
          </a:p>
        </p:txBody>
      </p:sp>
    </p:spTree>
    <p:extLst>
      <p:ext uri="{BB962C8B-B14F-4D97-AF65-F5344CB8AC3E}">
        <p14:creationId xmlns:p14="http://schemas.microsoft.com/office/powerpoint/2010/main" val="117282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A5B3-4152-4442-9599-970B9FBD47DD}"/>
              </a:ext>
            </a:extLst>
          </p:cNvPr>
          <p:cNvSpPr>
            <a:spLocks noGrp="1"/>
          </p:cNvSpPr>
          <p:nvPr>
            <p:ph type="title"/>
          </p:nvPr>
        </p:nvSpPr>
        <p:spPr>
          <a:xfrm>
            <a:off x="-2" y="1042633"/>
            <a:ext cx="12192000" cy="855616"/>
          </a:xfrm>
        </p:spPr>
        <p:txBody>
          <a:bodyPr>
            <a:normAutofit/>
          </a:bodyPr>
          <a:lstStyle/>
          <a:p>
            <a:r>
              <a:rPr lang="en-US" dirty="0"/>
              <a:t>DBSCAN (Density-Based Spatial Clustering)</a:t>
            </a:r>
          </a:p>
        </p:txBody>
      </p:sp>
      <p:sp>
        <p:nvSpPr>
          <p:cNvPr id="3" name="Slide Number Placeholder 2">
            <a:extLst>
              <a:ext uri="{FF2B5EF4-FFF2-40B4-BE49-F238E27FC236}">
                <a16:creationId xmlns:a16="http://schemas.microsoft.com/office/drawing/2014/main" id="{D97D269A-55E1-4CA1-9D28-27A7ED25E5A0}"/>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5" name="Picture 4">
            <a:extLst>
              <a:ext uri="{FF2B5EF4-FFF2-40B4-BE49-F238E27FC236}">
                <a16:creationId xmlns:a16="http://schemas.microsoft.com/office/drawing/2014/main" id="{116C2D7A-31CE-422D-A96D-F29D4CA3C0B2}"/>
              </a:ext>
            </a:extLst>
          </p:cNvPr>
          <p:cNvPicPr>
            <a:picLocks noChangeAspect="1"/>
          </p:cNvPicPr>
          <p:nvPr/>
        </p:nvPicPr>
        <p:blipFill>
          <a:blip r:embed="rId3"/>
          <a:stretch>
            <a:fillRect/>
          </a:stretch>
        </p:blipFill>
        <p:spPr>
          <a:xfrm>
            <a:off x="0" y="1898249"/>
            <a:ext cx="12192000" cy="4173502"/>
          </a:xfrm>
          <a:prstGeom prst="rect">
            <a:avLst/>
          </a:prstGeom>
        </p:spPr>
      </p:pic>
      <p:sp>
        <p:nvSpPr>
          <p:cNvPr id="6" name="TextBox 5">
            <a:extLst>
              <a:ext uri="{FF2B5EF4-FFF2-40B4-BE49-F238E27FC236}">
                <a16:creationId xmlns:a16="http://schemas.microsoft.com/office/drawing/2014/main" id="{09505B81-5E7D-4623-8B56-EAD325539F1E}"/>
              </a:ext>
            </a:extLst>
          </p:cNvPr>
          <p:cNvSpPr txBox="1"/>
          <p:nvPr/>
        </p:nvSpPr>
        <p:spPr>
          <a:xfrm>
            <a:off x="0" y="6071751"/>
            <a:ext cx="12192000" cy="553998"/>
          </a:xfrm>
          <a:prstGeom prst="rect">
            <a:avLst/>
          </a:prstGeom>
          <a:noFill/>
        </p:spPr>
        <p:txBody>
          <a:bodyPr wrap="square" rtlCol="0">
            <a:spAutoFit/>
          </a:bodyPr>
          <a:lstStyle/>
          <a:p>
            <a:pPr algn="ctr"/>
            <a:r>
              <a:rPr lang="en-US" sz="3000" dirty="0"/>
              <a:t>Hierarchical Clustering, Agglomerative Clustering, Spectral Clustering, etc.</a:t>
            </a:r>
          </a:p>
        </p:txBody>
      </p:sp>
    </p:spTree>
    <p:extLst>
      <p:ext uri="{BB962C8B-B14F-4D97-AF65-F5344CB8AC3E}">
        <p14:creationId xmlns:p14="http://schemas.microsoft.com/office/powerpoint/2010/main" val="2702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C4F2-E725-4D59-8B23-2D6C5D0CA583}"/>
              </a:ext>
            </a:extLst>
          </p:cNvPr>
          <p:cNvSpPr>
            <a:spLocks noGrp="1"/>
          </p:cNvSpPr>
          <p:nvPr>
            <p:ph type="title"/>
          </p:nvPr>
        </p:nvSpPr>
        <p:spPr/>
        <p:txBody>
          <a:bodyPr/>
          <a:lstStyle/>
          <a:p>
            <a:r>
              <a:rPr lang="en-US" dirty="0"/>
              <a:t>Gaussian Mixture Model = Sum Normal Distributions</a:t>
            </a:r>
          </a:p>
        </p:txBody>
      </p:sp>
      <p:sp>
        <p:nvSpPr>
          <p:cNvPr id="3" name="Slide Number Placeholder 2">
            <a:extLst>
              <a:ext uri="{FF2B5EF4-FFF2-40B4-BE49-F238E27FC236}">
                <a16:creationId xmlns:a16="http://schemas.microsoft.com/office/drawing/2014/main" id="{030BE41F-56F6-4402-9BD0-2B39904C59C5}"/>
              </a:ext>
            </a:extLst>
          </p:cNvPr>
          <p:cNvSpPr>
            <a:spLocks noGrp="1"/>
          </p:cNvSpPr>
          <p:nvPr>
            <p:ph type="sldNum" sz="quarter" idx="12"/>
          </p:nvPr>
        </p:nvSpPr>
        <p:spPr/>
        <p:txBody>
          <a:bodyPr/>
          <a:lstStyle/>
          <a:p>
            <a:fld id="{A5686A01-FA10-4E06-92C7-92734750F4C6}" type="slidenum">
              <a:rPr lang="en-US" smtClean="0"/>
              <a:t>29</a:t>
            </a:fld>
            <a:endParaRPr lang="en-US"/>
          </a:p>
        </p:txBody>
      </p:sp>
      <p:pic>
        <p:nvPicPr>
          <p:cNvPr id="5" name="Picture 4" descr="Chart, histogram&#10;&#10;Description automatically generated">
            <a:extLst>
              <a:ext uri="{FF2B5EF4-FFF2-40B4-BE49-F238E27FC236}">
                <a16:creationId xmlns:a16="http://schemas.microsoft.com/office/drawing/2014/main" id="{DA54D880-47B9-4598-8343-7F878CF2F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8195"/>
            <a:ext cx="5986407" cy="4489805"/>
          </a:xfrm>
          <a:prstGeom prst="rect">
            <a:avLst/>
          </a:prstGeom>
        </p:spPr>
      </p:pic>
      <p:pic>
        <p:nvPicPr>
          <p:cNvPr id="7" name="Picture 6">
            <a:extLst>
              <a:ext uri="{FF2B5EF4-FFF2-40B4-BE49-F238E27FC236}">
                <a16:creationId xmlns:a16="http://schemas.microsoft.com/office/drawing/2014/main" id="{9A1B5EC6-112F-4C57-A2E9-553581992C76}"/>
              </a:ext>
            </a:extLst>
          </p:cNvPr>
          <p:cNvPicPr>
            <a:picLocks noChangeAspect="1"/>
          </p:cNvPicPr>
          <p:nvPr/>
        </p:nvPicPr>
        <p:blipFill>
          <a:blip r:embed="rId3"/>
          <a:stretch>
            <a:fillRect/>
          </a:stretch>
        </p:blipFill>
        <p:spPr>
          <a:xfrm>
            <a:off x="7238401" y="2359514"/>
            <a:ext cx="3701603" cy="1662397"/>
          </a:xfrm>
          <a:prstGeom prst="rect">
            <a:avLst/>
          </a:prstGeom>
        </p:spPr>
      </p:pic>
      <p:cxnSp>
        <p:nvCxnSpPr>
          <p:cNvPr id="10" name="Straight Arrow Connector 9">
            <a:extLst>
              <a:ext uri="{FF2B5EF4-FFF2-40B4-BE49-F238E27FC236}">
                <a16:creationId xmlns:a16="http://schemas.microsoft.com/office/drawing/2014/main" id="{007FDCFD-D25C-4AE1-8A9D-B7B2B37B3EF4}"/>
              </a:ext>
            </a:extLst>
          </p:cNvPr>
          <p:cNvCxnSpPr>
            <a:cxnSpLocks/>
          </p:cNvCxnSpPr>
          <p:nvPr/>
        </p:nvCxnSpPr>
        <p:spPr>
          <a:xfrm flipV="1">
            <a:off x="7718569" y="4054740"/>
            <a:ext cx="310587" cy="405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AC126D-4FD2-4ED2-9137-0A420688DFCA}"/>
              </a:ext>
            </a:extLst>
          </p:cNvPr>
          <p:cNvCxnSpPr>
            <a:cxnSpLocks/>
          </p:cNvCxnSpPr>
          <p:nvPr/>
        </p:nvCxnSpPr>
        <p:spPr>
          <a:xfrm flipV="1">
            <a:off x="9024863" y="4091952"/>
            <a:ext cx="248480" cy="367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9E896D-7B66-41E2-9241-5453AA6344DD}"/>
              </a:ext>
            </a:extLst>
          </p:cNvPr>
          <p:cNvCxnSpPr>
            <a:cxnSpLocks/>
          </p:cNvCxnSpPr>
          <p:nvPr/>
        </p:nvCxnSpPr>
        <p:spPr>
          <a:xfrm flipH="1" flipV="1">
            <a:off x="10355483" y="4092695"/>
            <a:ext cx="185194" cy="3671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37E227A-3CD5-441A-A375-AC98A168F820}"/>
              </a:ext>
            </a:extLst>
          </p:cNvPr>
          <p:cNvSpPr txBox="1"/>
          <p:nvPr/>
        </p:nvSpPr>
        <p:spPr>
          <a:xfrm>
            <a:off x="6250329" y="4398378"/>
            <a:ext cx="2025569" cy="553998"/>
          </a:xfrm>
          <a:prstGeom prst="rect">
            <a:avLst/>
          </a:prstGeom>
          <a:noFill/>
        </p:spPr>
        <p:txBody>
          <a:bodyPr wrap="square" rtlCol="0">
            <a:spAutoFit/>
          </a:bodyPr>
          <a:lstStyle/>
          <a:p>
            <a:pPr algn="ctr"/>
            <a:r>
              <a:rPr lang="en-US" sz="3000" dirty="0"/>
              <a:t>Weights</a:t>
            </a:r>
          </a:p>
        </p:txBody>
      </p:sp>
      <p:sp>
        <p:nvSpPr>
          <p:cNvPr id="17" name="TextBox 16">
            <a:extLst>
              <a:ext uri="{FF2B5EF4-FFF2-40B4-BE49-F238E27FC236}">
                <a16:creationId xmlns:a16="http://schemas.microsoft.com/office/drawing/2014/main" id="{0B32AB0D-CD3F-4664-8D65-BFD21F19B768}"/>
              </a:ext>
            </a:extLst>
          </p:cNvPr>
          <p:cNvSpPr txBox="1"/>
          <p:nvPr/>
        </p:nvSpPr>
        <p:spPr>
          <a:xfrm>
            <a:off x="8183302" y="4398378"/>
            <a:ext cx="1231555" cy="553998"/>
          </a:xfrm>
          <a:prstGeom prst="rect">
            <a:avLst/>
          </a:prstGeom>
          <a:noFill/>
        </p:spPr>
        <p:txBody>
          <a:bodyPr wrap="square" rtlCol="0">
            <a:spAutoFit/>
          </a:bodyPr>
          <a:lstStyle/>
          <a:p>
            <a:pPr algn="ctr"/>
            <a:r>
              <a:rPr lang="en-US" sz="3000" dirty="0"/>
              <a:t>Means</a:t>
            </a:r>
          </a:p>
        </p:txBody>
      </p:sp>
      <p:sp>
        <p:nvSpPr>
          <p:cNvPr id="18" name="TextBox 17">
            <a:extLst>
              <a:ext uri="{FF2B5EF4-FFF2-40B4-BE49-F238E27FC236}">
                <a16:creationId xmlns:a16="http://schemas.microsoft.com/office/drawing/2014/main" id="{627327D3-1C78-4A34-B517-E5CA3C87042D}"/>
              </a:ext>
            </a:extLst>
          </p:cNvPr>
          <p:cNvSpPr txBox="1"/>
          <p:nvPr/>
        </p:nvSpPr>
        <p:spPr>
          <a:xfrm>
            <a:off x="9954229" y="4398378"/>
            <a:ext cx="2237771" cy="553998"/>
          </a:xfrm>
          <a:prstGeom prst="rect">
            <a:avLst/>
          </a:prstGeom>
          <a:noFill/>
        </p:spPr>
        <p:txBody>
          <a:bodyPr wrap="square" rtlCol="0">
            <a:spAutoFit/>
          </a:bodyPr>
          <a:lstStyle/>
          <a:p>
            <a:pPr algn="ctr"/>
            <a:r>
              <a:rPr lang="en-US" sz="3000" dirty="0"/>
              <a:t>Covariances</a:t>
            </a:r>
          </a:p>
        </p:txBody>
      </p:sp>
      <p:sp>
        <p:nvSpPr>
          <p:cNvPr id="20" name="TextBox 19">
            <a:extLst>
              <a:ext uri="{FF2B5EF4-FFF2-40B4-BE49-F238E27FC236}">
                <a16:creationId xmlns:a16="http://schemas.microsoft.com/office/drawing/2014/main" id="{8A07FC32-352B-414B-8903-F3BCC400A627}"/>
              </a:ext>
            </a:extLst>
          </p:cNvPr>
          <p:cNvSpPr txBox="1"/>
          <p:nvPr/>
        </p:nvSpPr>
        <p:spPr>
          <a:xfrm>
            <a:off x="8704162" y="6458673"/>
            <a:ext cx="3487836" cy="369332"/>
          </a:xfrm>
          <a:prstGeom prst="rect">
            <a:avLst/>
          </a:prstGeom>
          <a:noFill/>
        </p:spPr>
        <p:txBody>
          <a:bodyPr wrap="square" rtlCol="0">
            <a:spAutoFit/>
          </a:bodyPr>
          <a:lstStyle/>
          <a:p>
            <a:pPr algn="r"/>
            <a:r>
              <a:rPr lang="en-US" i="1" u="sng" dirty="0"/>
              <a:t>Source</a:t>
            </a:r>
            <a:r>
              <a:rPr lang="en-US" i="1" dirty="0"/>
              <a:t>: Wikipedia</a:t>
            </a:r>
          </a:p>
        </p:txBody>
      </p:sp>
      <p:sp>
        <p:nvSpPr>
          <p:cNvPr id="21" name="TextBox 20">
            <a:extLst>
              <a:ext uri="{FF2B5EF4-FFF2-40B4-BE49-F238E27FC236}">
                <a16:creationId xmlns:a16="http://schemas.microsoft.com/office/drawing/2014/main" id="{1293EA64-3084-4A1A-961A-773B262593A7}"/>
              </a:ext>
            </a:extLst>
          </p:cNvPr>
          <p:cNvSpPr txBox="1"/>
          <p:nvPr/>
        </p:nvSpPr>
        <p:spPr>
          <a:xfrm>
            <a:off x="5986407" y="5197693"/>
            <a:ext cx="6205591" cy="1015663"/>
          </a:xfrm>
          <a:prstGeom prst="rect">
            <a:avLst/>
          </a:prstGeom>
          <a:noFill/>
        </p:spPr>
        <p:txBody>
          <a:bodyPr wrap="square" rtlCol="0">
            <a:spAutoFit/>
          </a:bodyPr>
          <a:lstStyle/>
          <a:p>
            <a:pPr algn="l"/>
            <a:r>
              <a:rPr lang="en-US" sz="3000" dirty="0"/>
              <a:t>Expectation-Maximization: Maximizes likelihood of being assigned to cluster</a:t>
            </a:r>
          </a:p>
        </p:txBody>
      </p:sp>
    </p:spTree>
    <p:extLst>
      <p:ext uri="{BB962C8B-B14F-4D97-AF65-F5344CB8AC3E}">
        <p14:creationId xmlns:p14="http://schemas.microsoft.com/office/powerpoint/2010/main" val="206614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According to past data, which </a:t>
            </a:r>
            <a:br>
              <a:rPr lang="en-US" dirty="0"/>
            </a:br>
            <a:r>
              <a:rPr lang="en-US" dirty="0"/>
              <a:t>locations of the Liguria region are </a:t>
            </a:r>
            <a:br>
              <a:rPr lang="en-US" dirty="0"/>
            </a:br>
            <a:r>
              <a:rPr lang="en-US" dirty="0"/>
              <a:t>most susceptible to wildfires?</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3</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Traditional susceptibility maps are not informed by data</a:t>
            </a:r>
          </a:p>
          <a:p>
            <a:pPr algn="l"/>
            <a:r>
              <a:rPr lang="en-US" sz="3000" dirty="0"/>
              <a:t>- Statistical models only use a few years &amp; do not separate by seasons</a:t>
            </a:r>
            <a:br>
              <a:rPr lang="en-US" sz="3000" dirty="0"/>
            </a:br>
            <a:endParaRPr lang="en-US" sz="3000" dirty="0"/>
          </a:p>
          <a:p>
            <a:pPr algn="l"/>
            <a:r>
              <a:rPr lang="en-US" sz="3000" u="sng" dirty="0"/>
              <a:t>Idea</a:t>
            </a:r>
            <a:r>
              <a:rPr lang="en-US" sz="3000" dirty="0"/>
              <a:t>: Train random forest to detect wildfires for 21y &amp; use resulting </a:t>
            </a:r>
            <a:r>
              <a:rPr lang="en-US" sz="3000" dirty="0" err="1"/>
              <a:t>probab</a:t>
            </a:r>
            <a:r>
              <a:rPr lang="en-US" sz="3000" dirty="0"/>
              <a:t>.</a:t>
            </a:r>
          </a:p>
          <a:p>
            <a:pPr algn="l"/>
            <a:br>
              <a:rPr lang="en-US" sz="3000" dirty="0"/>
            </a:br>
            <a:r>
              <a:rPr lang="en-US" sz="3000" u="sng" dirty="0"/>
              <a:t>Result</a:t>
            </a:r>
            <a:r>
              <a:rPr lang="en-US" sz="3000" dirty="0"/>
              <a:t>: Susceptibility map indicating likelihood of wildfire events </a:t>
            </a:r>
          </a:p>
        </p:txBody>
      </p:sp>
    </p:spTree>
    <p:extLst>
      <p:ext uri="{BB962C8B-B14F-4D97-AF65-F5344CB8AC3E}">
        <p14:creationId xmlns:p14="http://schemas.microsoft.com/office/powerpoint/2010/main" val="105711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54C0F-913B-4E43-9FA0-D65F032F4D45}"/>
              </a:ext>
            </a:extLst>
          </p:cNvPr>
          <p:cNvSpPr>
            <a:spLocks noGrp="1"/>
          </p:cNvSpPr>
          <p:nvPr>
            <p:ph type="sldNum" sz="quarter" idx="12"/>
          </p:nvPr>
        </p:nvSpPr>
        <p:spPr/>
        <p:txBody>
          <a:bodyPr/>
          <a:lstStyle/>
          <a:p>
            <a:fld id="{A5686A01-FA10-4E06-92C7-92734750F4C6}" type="slidenum">
              <a:rPr lang="en-US" smtClean="0"/>
              <a:pPr/>
              <a:t>30</a:t>
            </a:fld>
            <a:endParaRPr lang="en-US" dirty="0"/>
          </a:p>
        </p:txBody>
      </p:sp>
      <p:pic>
        <p:nvPicPr>
          <p:cNvPr id="4" name="Picture 3">
            <a:extLst>
              <a:ext uri="{FF2B5EF4-FFF2-40B4-BE49-F238E27FC236}">
                <a16:creationId xmlns:a16="http://schemas.microsoft.com/office/drawing/2014/main" id="{D59A5663-652A-4A2C-A552-9543CEC98D09}"/>
              </a:ext>
            </a:extLst>
          </p:cNvPr>
          <p:cNvPicPr>
            <a:picLocks noChangeAspect="1"/>
          </p:cNvPicPr>
          <p:nvPr/>
        </p:nvPicPr>
        <p:blipFill>
          <a:blip r:embed="rId2"/>
          <a:stretch>
            <a:fillRect/>
          </a:stretch>
        </p:blipFill>
        <p:spPr>
          <a:xfrm>
            <a:off x="0" y="999797"/>
            <a:ext cx="12192000" cy="5858203"/>
          </a:xfrm>
          <a:prstGeom prst="rect">
            <a:avLst/>
          </a:prstGeom>
        </p:spPr>
      </p:pic>
      <p:cxnSp>
        <p:nvCxnSpPr>
          <p:cNvPr id="6" name="Straight Arrow Connector 5">
            <a:extLst>
              <a:ext uri="{FF2B5EF4-FFF2-40B4-BE49-F238E27FC236}">
                <a16:creationId xmlns:a16="http://schemas.microsoft.com/office/drawing/2014/main" id="{B28DD779-7DE1-46F9-96BF-2BB66A6E386A}"/>
              </a:ext>
            </a:extLst>
          </p:cNvPr>
          <p:cNvCxnSpPr>
            <a:cxnSpLocks/>
            <a:stCxn id="8" idx="0"/>
          </p:cNvCxnSpPr>
          <p:nvPr/>
        </p:nvCxnSpPr>
        <p:spPr>
          <a:xfrm flipV="1">
            <a:off x="943337" y="3553429"/>
            <a:ext cx="2158679" cy="278949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882F03-6101-48ED-BBBD-8571808A5ED9}"/>
              </a:ext>
            </a:extLst>
          </p:cNvPr>
          <p:cNvSpPr txBox="1"/>
          <p:nvPr/>
        </p:nvSpPr>
        <p:spPr>
          <a:xfrm>
            <a:off x="0" y="6342927"/>
            <a:ext cx="1886673" cy="553998"/>
          </a:xfrm>
          <a:prstGeom prst="rect">
            <a:avLst/>
          </a:prstGeom>
          <a:noFill/>
        </p:spPr>
        <p:txBody>
          <a:bodyPr wrap="square" rtlCol="0">
            <a:spAutoFit/>
          </a:bodyPr>
          <a:lstStyle/>
          <a:p>
            <a:pPr algn="l"/>
            <a:r>
              <a:rPr lang="en-US" sz="3000" dirty="0">
                <a:solidFill>
                  <a:srgbClr val="C218C2"/>
                </a:solidFill>
              </a:rPr>
              <a:t>Means</a:t>
            </a:r>
          </a:p>
        </p:txBody>
      </p:sp>
      <p:cxnSp>
        <p:nvCxnSpPr>
          <p:cNvPr id="10" name="Straight Arrow Connector 9">
            <a:extLst>
              <a:ext uri="{FF2B5EF4-FFF2-40B4-BE49-F238E27FC236}">
                <a16:creationId xmlns:a16="http://schemas.microsoft.com/office/drawing/2014/main" id="{967C9214-BB83-4CB3-AA9A-153A2617E89B}"/>
              </a:ext>
            </a:extLst>
          </p:cNvPr>
          <p:cNvCxnSpPr>
            <a:cxnSpLocks/>
          </p:cNvCxnSpPr>
          <p:nvPr/>
        </p:nvCxnSpPr>
        <p:spPr>
          <a:xfrm flipV="1">
            <a:off x="5100577" y="2939970"/>
            <a:ext cx="1467091" cy="1136248"/>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07BDFA-D9DC-4DAC-A4B5-781D7E8066D6}"/>
              </a:ext>
            </a:extLst>
          </p:cNvPr>
          <p:cNvCxnSpPr>
            <a:cxnSpLocks/>
          </p:cNvCxnSpPr>
          <p:nvPr/>
        </p:nvCxnSpPr>
        <p:spPr>
          <a:xfrm flipH="1">
            <a:off x="3545712" y="4305781"/>
            <a:ext cx="1250065" cy="937550"/>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E5E873-8CDE-4D1D-A358-4BBEC2B79A43}"/>
              </a:ext>
            </a:extLst>
          </p:cNvPr>
          <p:cNvCxnSpPr>
            <a:cxnSpLocks/>
          </p:cNvCxnSpPr>
          <p:nvPr/>
        </p:nvCxnSpPr>
        <p:spPr>
          <a:xfrm>
            <a:off x="5093825" y="4342426"/>
            <a:ext cx="230529" cy="368464"/>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57DC60-3E64-4409-9F62-4CA925E42282}"/>
              </a:ext>
            </a:extLst>
          </p:cNvPr>
          <p:cNvCxnSpPr>
            <a:cxnSpLocks/>
          </p:cNvCxnSpPr>
          <p:nvPr/>
        </p:nvCxnSpPr>
        <p:spPr>
          <a:xfrm flipH="1" flipV="1">
            <a:off x="4663440" y="3671109"/>
            <a:ext cx="203200" cy="357331"/>
          </a:xfrm>
          <a:prstGeom prst="straightConnector1">
            <a:avLst/>
          </a:prstGeom>
          <a:ln w="7620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31475E-76CE-4CB1-91A4-1F7E67623674}"/>
              </a:ext>
            </a:extLst>
          </p:cNvPr>
          <p:cNvSpPr txBox="1"/>
          <p:nvPr/>
        </p:nvSpPr>
        <p:spPr>
          <a:xfrm>
            <a:off x="2163888" y="6332136"/>
            <a:ext cx="3437680" cy="553998"/>
          </a:xfrm>
          <a:prstGeom prst="rect">
            <a:avLst/>
          </a:prstGeom>
          <a:noFill/>
        </p:spPr>
        <p:txBody>
          <a:bodyPr wrap="square" rtlCol="0">
            <a:spAutoFit/>
          </a:bodyPr>
          <a:lstStyle/>
          <a:p>
            <a:pPr algn="l"/>
            <a:r>
              <a:rPr lang="en-US" sz="3000" dirty="0">
                <a:solidFill>
                  <a:srgbClr val="C218C2"/>
                </a:solidFill>
              </a:rPr>
              <a:t>Covariance matrices</a:t>
            </a:r>
          </a:p>
        </p:txBody>
      </p:sp>
      <p:sp>
        <p:nvSpPr>
          <p:cNvPr id="25" name="TextBox 24">
            <a:extLst>
              <a:ext uri="{FF2B5EF4-FFF2-40B4-BE49-F238E27FC236}">
                <a16:creationId xmlns:a16="http://schemas.microsoft.com/office/drawing/2014/main" id="{F54998C6-B10F-4DC0-B537-DE14B1BB9369}"/>
              </a:ext>
            </a:extLst>
          </p:cNvPr>
          <p:cNvSpPr txBox="1"/>
          <p:nvPr/>
        </p:nvSpPr>
        <p:spPr>
          <a:xfrm>
            <a:off x="7467600" y="6318069"/>
            <a:ext cx="2158679" cy="553998"/>
          </a:xfrm>
          <a:prstGeom prst="rect">
            <a:avLst/>
          </a:prstGeom>
          <a:noFill/>
        </p:spPr>
        <p:txBody>
          <a:bodyPr wrap="square" rtlCol="0">
            <a:spAutoFit/>
          </a:bodyPr>
          <a:lstStyle/>
          <a:p>
            <a:pPr algn="ctr"/>
            <a:r>
              <a:rPr lang="en-US" sz="3000" dirty="0">
                <a:solidFill>
                  <a:srgbClr val="C218C2"/>
                </a:solidFill>
              </a:rPr>
              <a:t>Weight</a:t>
            </a:r>
          </a:p>
        </p:txBody>
      </p:sp>
    </p:spTree>
    <p:extLst>
      <p:ext uri="{BB962C8B-B14F-4D97-AF65-F5344CB8AC3E}">
        <p14:creationId xmlns:p14="http://schemas.microsoft.com/office/powerpoint/2010/main" val="591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3E3A81-F92C-4BB3-AC9B-02F9CF471F64}"/>
              </a:ext>
            </a:extLst>
          </p:cNvPr>
          <p:cNvSpPr>
            <a:spLocks noGrp="1"/>
          </p:cNvSpPr>
          <p:nvPr>
            <p:ph type="sldNum" sz="quarter" idx="12"/>
          </p:nvPr>
        </p:nvSpPr>
        <p:spPr/>
        <p:txBody>
          <a:bodyPr/>
          <a:lstStyle/>
          <a:p>
            <a:fld id="{A5686A01-FA10-4E06-92C7-92734750F4C6}" type="slidenum">
              <a:rPr lang="en-US" smtClean="0"/>
              <a:pPr/>
              <a:t>31</a:t>
            </a:fld>
            <a:endParaRPr lang="en-US" dirty="0"/>
          </a:p>
        </p:txBody>
      </p:sp>
      <p:pic>
        <p:nvPicPr>
          <p:cNvPr id="4" name="Picture 3">
            <a:extLst>
              <a:ext uri="{FF2B5EF4-FFF2-40B4-BE49-F238E27FC236}">
                <a16:creationId xmlns:a16="http://schemas.microsoft.com/office/drawing/2014/main" id="{C415C884-E66B-4835-9221-60A7FA2E0758}"/>
              </a:ext>
            </a:extLst>
          </p:cNvPr>
          <p:cNvPicPr>
            <a:picLocks noChangeAspect="1"/>
          </p:cNvPicPr>
          <p:nvPr/>
        </p:nvPicPr>
        <p:blipFill>
          <a:blip r:embed="rId2"/>
          <a:stretch>
            <a:fillRect/>
          </a:stretch>
        </p:blipFill>
        <p:spPr>
          <a:xfrm>
            <a:off x="593202" y="1600478"/>
            <a:ext cx="11005595" cy="5255197"/>
          </a:xfrm>
          <a:prstGeom prst="rect">
            <a:avLst/>
          </a:prstGeom>
        </p:spPr>
      </p:pic>
      <p:sp>
        <p:nvSpPr>
          <p:cNvPr id="5" name="TextBox 4">
            <a:extLst>
              <a:ext uri="{FF2B5EF4-FFF2-40B4-BE49-F238E27FC236}">
                <a16:creationId xmlns:a16="http://schemas.microsoft.com/office/drawing/2014/main" id="{6B9EB66C-ED6C-4E56-BDAA-D8803F6426D2}"/>
              </a:ext>
            </a:extLst>
          </p:cNvPr>
          <p:cNvSpPr txBox="1"/>
          <p:nvPr/>
        </p:nvSpPr>
        <p:spPr>
          <a:xfrm>
            <a:off x="0" y="1046480"/>
            <a:ext cx="12192000" cy="553998"/>
          </a:xfrm>
          <a:prstGeom prst="rect">
            <a:avLst/>
          </a:prstGeom>
          <a:noFill/>
        </p:spPr>
        <p:txBody>
          <a:bodyPr wrap="square" rtlCol="0">
            <a:spAutoFit/>
          </a:bodyPr>
          <a:lstStyle/>
          <a:p>
            <a:pPr algn="ctr"/>
            <a:r>
              <a:rPr lang="en-US" sz="3000" dirty="0"/>
              <a:t>Anomalies are points outside a given density threshold</a:t>
            </a:r>
          </a:p>
        </p:txBody>
      </p:sp>
    </p:spTree>
    <p:extLst>
      <p:ext uri="{BB962C8B-B14F-4D97-AF65-F5344CB8AC3E}">
        <p14:creationId xmlns:p14="http://schemas.microsoft.com/office/powerpoint/2010/main" val="284538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482-04D3-4A96-91E5-521D96F69540}"/>
              </a:ext>
            </a:extLst>
          </p:cNvPr>
          <p:cNvSpPr>
            <a:spLocks noGrp="1"/>
          </p:cNvSpPr>
          <p:nvPr>
            <p:ph type="title"/>
          </p:nvPr>
        </p:nvSpPr>
        <p:spPr>
          <a:xfrm>
            <a:off x="0" y="2847034"/>
            <a:ext cx="4456253" cy="2199188"/>
          </a:xfrm>
        </p:spPr>
        <p:txBody>
          <a:bodyPr>
            <a:normAutofit/>
          </a:bodyPr>
          <a:lstStyle/>
          <a:p>
            <a:r>
              <a:rPr lang="en-US" dirty="0"/>
              <a:t>Other Algorithms for Anomaly Detection</a:t>
            </a:r>
          </a:p>
        </p:txBody>
      </p:sp>
      <p:sp>
        <p:nvSpPr>
          <p:cNvPr id="3" name="Slide Number Placeholder 2">
            <a:extLst>
              <a:ext uri="{FF2B5EF4-FFF2-40B4-BE49-F238E27FC236}">
                <a16:creationId xmlns:a16="http://schemas.microsoft.com/office/drawing/2014/main" id="{4EE5551B-8C25-4E74-AB9A-853D9329C7D8}"/>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5" name="Picture 4">
            <a:extLst>
              <a:ext uri="{FF2B5EF4-FFF2-40B4-BE49-F238E27FC236}">
                <a16:creationId xmlns:a16="http://schemas.microsoft.com/office/drawing/2014/main" id="{3733FA67-73C7-45C0-977F-7B161CB5DB91}"/>
              </a:ext>
            </a:extLst>
          </p:cNvPr>
          <p:cNvPicPr>
            <a:picLocks noChangeAspect="1"/>
          </p:cNvPicPr>
          <p:nvPr/>
        </p:nvPicPr>
        <p:blipFill>
          <a:blip r:embed="rId2"/>
          <a:stretch>
            <a:fillRect/>
          </a:stretch>
        </p:blipFill>
        <p:spPr>
          <a:xfrm>
            <a:off x="4456253" y="1035257"/>
            <a:ext cx="7735747" cy="5822743"/>
          </a:xfrm>
          <a:prstGeom prst="rect">
            <a:avLst/>
          </a:prstGeom>
        </p:spPr>
      </p:pic>
    </p:spTree>
    <p:extLst>
      <p:ext uri="{BB962C8B-B14F-4D97-AF65-F5344CB8AC3E}">
        <p14:creationId xmlns:p14="http://schemas.microsoft.com/office/powerpoint/2010/main" val="2158029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1BF84-DEB5-41B1-9BF6-F9675F3C9F7E}"/>
              </a:ext>
            </a:extLst>
          </p:cNvPr>
          <p:cNvSpPr>
            <a:spLocks noGrp="1"/>
          </p:cNvSpPr>
          <p:nvPr>
            <p:ph type="title"/>
          </p:nvPr>
        </p:nvSpPr>
        <p:spPr>
          <a:xfrm>
            <a:off x="-2" y="1042633"/>
            <a:ext cx="12192000" cy="1111288"/>
          </a:xfrm>
        </p:spPr>
        <p:txBody>
          <a:bodyPr/>
          <a:lstStyle/>
          <a:p>
            <a:r>
              <a:rPr lang="en-US" dirty="0"/>
              <a:t>How to objectively choose number of clusters?</a:t>
            </a:r>
          </a:p>
        </p:txBody>
      </p:sp>
      <p:sp>
        <p:nvSpPr>
          <p:cNvPr id="3" name="Slide Number Placeholder 2">
            <a:extLst>
              <a:ext uri="{FF2B5EF4-FFF2-40B4-BE49-F238E27FC236}">
                <a16:creationId xmlns:a16="http://schemas.microsoft.com/office/drawing/2014/main" id="{ED240D63-5D3A-4DB6-9A06-D495FB29A6E2}"/>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4" name="TextBox 3">
            <a:extLst>
              <a:ext uri="{FF2B5EF4-FFF2-40B4-BE49-F238E27FC236}">
                <a16:creationId xmlns:a16="http://schemas.microsoft.com/office/drawing/2014/main" id="{7BB4D377-53EC-49DF-BEEC-CA3464A40695}"/>
              </a:ext>
            </a:extLst>
          </p:cNvPr>
          <p:cNvSpPr txBox="1"/>
          <p:nvPr/>
        </p:nvSpPr>
        <p:spPr>
          <a:xfrm>
            <a:off x="0" y="2255520"/>
            <a:ext cx="12191998" cy="4247317"/>
          </a:xfrm>
          <a:prstGeom prst="rect">
            <a:avLst/>
          </a:prstGeom>
          <a:noFill/>
        </p:spPr>
        <p:txBody>
          <a:bodyPr wrap="square" rtlCol="0">
            <a:spAutoFit/>
          </a:bodyPr>
          <a:lstStyle/>
          <a:p>
            <a:pPr marL="514350" indent="-514350" algn="l">
              <a:buAutoNum type="arabicParenR"/>
            </a:pPr>
            <a:r>
              <a:rPr lang="en-US" sz="3000" u="sng" dirty="0"/>
              <a:t>Minimize Information Criterion</a:t>
            </a:r>
            <a:r>
              <a:rPr lang="en-US" sz="3000" dirty="0"/>
              <a:t>:</a:t>
            </a:r>
          </a:p>
          <a:p>
            <a:pPr marL="514350" indent="-514350" algn="l">
              <a:buAutoNum type="arabicParenR"/>
            </a:pPr>
            <a:endParaRPr lang="en-US" sz="3000" dirty="0"/>
          </a:p>
          <a:p>
            <a:pPr algn="l"/>
            <a:r>
              <a:rPr lang="en-US" sz="3000" dirty="0"/>
              <a:t>Bayesian Info. Criterion = ln(#samples) x (#param) – 2 (Likelihood)</a:t>
            </a:r>
          </a:p>
          <a:p>
            <a:pPr algn="l"/>
            <a:r>
              <a:rPr lang="en-US" sz="3000" i="1" dirty="0"/>
              <a:t>Founded in Bayesian stats, penalizing #param (complexity) and variance error</a:t>
            </a:r>
            <a:br>
              <a:rPr lang="en-US" sz="3000" dirty="0"/>
            </a:br>
            <a:endParaRPr lang="en-US" sz="3000" dirty="0"/>
          </a:p>
          <a:p>
            <a:pPr algn="l"/>
            <a:r>
              <a:rPr lang="en-US" sz="3000" dirty="0"/>
              <a:t>Akaike Info. Criterion = 2 (#param) – 2 (Likelihood)</a:t>
            </a:r>
          </a:p>
          <a:p>
            <a:pPr algn="l"/>
            <a:r>
              <a:rPr lang="en-US" sz="3000" i="1" dirty="0"/>
              <a:t>Founded in information theory &amp; meant to discourage overfitting</a:t>
            </a:r>
          </a:p>
          <a:p>
            <a:pPr algn="l"/>
            <a:endParaRPr lang="en-US" sz="3000" dirty="0"/>
          </a:p>
          <a:p>
            <a:pPr algn="l"/>
            <a:r>
              <a:rPr lang="en-US" sz="3000" u="sng" dirty="0"/>
              <a:t>2) Bayesian Gaussian mixture models</a:t>
            </a:r>
            <a:r>
              <a:rPr lang="en-US" sz="3000" dirty="0"/>
              <a:t> eliminate unnecessary clusters</a:t>
            </a:r>
          </a:p>
        </p:txBody>
      </p:sp>
    </p:spTree>
    <p:extLst>
      <p:ext uri="{BB962C8B-B14F-4D97-AF65-F5344CB8AC3E}">
        <p14:creationId xmlns:p14="http://schemas.microsoft.com/office/powerpoint/2010/main" val="9639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1705897"/>
          </a:xfrm>
        </p:spPr>
        <p:txBody>
          <a:bodyPr>
            <a:normAutofit fontScale="90000"/>
          </a:bodyPr>
          <a:lstStyle/>
          <a:p>
            <a:r>
              <a:rPr lang="en-US" dirty="0"/>
              <a:t>Min 45-60: </a:t>
            </a:r>
            <a:br>
              <a:rPr lang="en-US" dirty="0"/>
            </a:br>
            <a:r>
              <a:rPr lang="en-US" dirty="0"/>
              <a:t>Moodle Quiz (7 questions, 15 min)</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7" name="Subtitle 2">
            <a:extLst>
              <a:ext uri="{FF2B5EF4-FFF2-40B4-BE49-F238E27FC236}">
                <a16:creationId xmlns:a16="http://schemas.microsoft.com/office/drawing/2014/main" id="{03C367AF-60B1-4824-A864-C7FD505BDBB0}"/>
              </a:ext>
            </a:extLst>
          </p:cNvPr>
          <p:cNvSpPr>
            <a:spLocks noGrp="1"/>
          </p:cNvSpPr>
          <p:nvPr>
            <p:ph type="subTitle" idx="1"/>
          </p:nvPr>
        </p:nvSpPr>
        <p:spPr>
          <a:xfrm>
            <a:off x="0" y="3200400"/>
            <a:ext cx="12192000" cy="3657599"/>
          </a:xfrm>
        </p:spPr>
        <p:txBody>
          <a:bodyPr>
            <a:normAutofit/>
          </a:bodyPr>
          <a:lstStyle/>
          <a:p>
            <a:r>
              <a:rPr lang="en-US" u="sng" dirty="0"/>
              <a:t>Learning Objectives</a:t>
            </a:r>
            <a:r>
              <a:rPr lang="en-US" dirty="0"/>
              <a:t> (Moodle Quiz at Min 45 on </a:t>
            </a:r>
            <a:r>
              <a:rPr lang="en-US" dirty="0" err="1"/>
              <a:t>Géron</a:t>
            </a:r>
            <a:r>
              <a:rPr lang="en-US" dirty="0"/>
              <a:t> Ch8+9):</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a:p>
            <a:pPr marL="457200" indent="-457200">
              <a:buFont typeface="+mj-lt"/>
              <a:buAutoNum type="arabicPeriod"/>
            </a:pPr>
            <a:r>
              <a:rPr lang="en-US" dirty="0"/>
              <a:t>Distinguish clustering from supervised classification</a:t>
            </a:r>
          </a:p>
          <a:p>
            <a:pPr marL="457200" indent="-457200">
              <a:buFont typeface="+mj-lt"/>
              <a:buAutoNum type="arabicPeriod"/>
            </a:pPr>
            <a:r>
              <a:rPr lang="en-US" dirty="0"/>
              <a:t>Know how to implement the K-means algorithm and select the number of clusters</a:t>
            </a:r>
          </a:p>
          <a:p>
            <a:pPr marL="457200" indent="-457200">
              <a:buFont typeface="+mj-lt"/>
              <a:buAutoNum type="arabicPeriod"/>
            </a:pPr>
            <a:r>
              <a:rPr lang="en-US" dirty="0"/>
              <a:t>Know how to implement Gaussian mixture models and how to detect anomalies</a:t>
            </a:r>
          </a:p>
          <a:p>
            <a:pPr marL="457200" indent="-457200">
              <a:buFont typeface="+mj-lt"/>
              <a:buAutoNum type="arabicPeriod"/>
            </a:pPr>
            <a:endParaRPr lang="en-US" dirty="0"/>
          </a:p>
        </p:txBody>
      </p:sp>
    </p:spTree>
    <p:extLst>
      <p:ext uri="{BB962C8B-B14F-4D97-AF65-F5344CB8AC3E}">
        <p14:creationId xmlns:p14="http://schemas.microsoft.com/office/powerpoint/2010/main" val="3410148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3018365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75-85: Unsupervised Learning to Elucidate Environmental Complexity</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36</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1" y="3675249"/>
            <a:ext cx="12192001" cy="1446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Ch8):</a:t>
            </a:r>
          </a:p>
          <a:p>
            <a:pPr marL="457200" indent="-457200">
              <a:buFont typeface="+mj-lt"/>
              <a:buAutoNum type="arabicPeriod"/>
            </a:pPr>
            <a:r>
              <a:rPr lang="en-US" dirty="0"/>
              <a:t>How to reduce the dimensionality of an environmental dataset in practice?</a:t>
            </a:r>
          </a:p>
          <a:p>
            <a:pPr marL="457200" indent="-457200">
              <a:buFont typeface="+mj-lt"/>
              <a:buAutoNum type="arabicPeriod"/>
            </a:pPr>
            <a:r>
              <a:rPr lang="en-US" dirty="0"/>
              <a:t>What can we learn by clustering complex environmental datasets?</a:t>
            </a:r>
          </a:p>
        </p:txBody>
      </p:sp>
      <p:sp>
        <p:nvSpPr>
          <p:cNvPr id="3" name="TextBox 2">
            <a:extLst>
              <a:ext uri="{FF2B5EF4-FFF2-40B4-BE49-F238E27FC236}">
                <a16:creationId xmlns:a16="http://schemas.microsoft.com/office/drawing/2014/main" id="{20A006BF-141F-4DE5-8738-C5C15E4ECA8C}"/>
              </a:ext>
            </a:extLst>
          </p:cNvPr>
          <p:cNvSpPr txBox="1"/>
          <p:nvPr/>
        </p:nvSpPr>
        <p:spPr>
          <a:xfrm>
            <a:off x="-1" y="5380672"/>
            <a:ext cx="12192000" cy="1477328"/>
          </a:xfrm>
          <a:prstGeom prst="rect">
            <a:avLst/>
          </a:prstGeom>
          <a:noFill/>
        </p:spPr>
        <p:txBody>
          <a:bodyPr wrap="square" rtlCol="0">
            <a:spAutoFit/>
          </a:bodyPr>
          <a:lstStyle/>
          <a:p>
            <a:pPr algn="l"/>
            <a:r>
              <a:rPr lang="en-US" sz="3000" dirty="0"/>
              <a:t>Re-read the article and write down (1) the scientific goal of the paper;</a:t>
            </a:r>
            <a:br>
              <a:rPr lang="en-US" sz="3000" dirty="0"/>
            </a:br>
            <a:r>
              <a:rPr lang="en-US" sz="3000" dirty="0"/>
              <a:t>(2) One simple question with your neighbor.</a:t>
            </a:r>
            <a:br>
              <a:rPr lang="en-US" sz="3000" dirty="0"/>
            </a:br>
            <a:r>
              <a:rPr lang="en-US" sz="3000" u="sng" dirty="0"/>
              <a:t>Example</a:t>
            </a:r>
            <a:r>
              <a:rPr lang="en-US" sz="3000" dirty="0"/>
              <a:t>: What is a dynamical regime?</a:t>
            </a:r>
          </a:p>
        </p:txBody>
      </p:sp>
    </p:spTree>
    <p:extLst>
      <p:ext uri="{BB962C8B-B14F-4D97-AF65-F5344CB8AC3E}">
        <p14:creationId xmlns:p14="http://schemas.microsoft.com/office/powerpoint/2010/main" val="1530964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F67B-88D6-450F-AA60-694577667C7A}"/>
              </a:ext>
            </a:extLst>
          </p:cNvPr>
          <p:cNvSpPr>
            <a:spLocks noGrp="1"/>
          </p:cNvSpPr>
          <p:nvPr>
            <p:ph type="ctrTitle"/>
          </p:nvPr>
        </p:nvSpPr>
        <p:spPr>
          <a:xfrm>
            <a:off x="0" y="1041400"/>
            <a:ext cx="12192000" cy="2387600"/>
          </a:xfrm>
        </p:spPr>
        <p:txBody>
          <a:bodyPr>
            <a:normAutofit fontScale="90000"/>
          </a:bodyPr>
          <a:lstStyle/>
          <a:p>
            <a:r>
              <a:rPr lang="en-US" dirty="0"/>
              <a:t>Can we learn</a:t>
            </a:r>
            <a:br>
              <a:rPr lang="en-US" dirty="0"/>
            </a:br>
            <a:r>
              <a:rPr lang="en-US" dirty="0"/>
              <a:t>How the Oceanic Circulation will </a:t>
            </a:r>
            <a:br>
              <a:rPr lang="en-US" dirty="0"/>
            </a:br>
            <a:r>
              <a:rPr lang="en-US" dirty="0"/>
              <a:t>Change with Climate from Data?</a:t>
            </a:r>
          </a:p>
        </p:txBody>
      </p:sp>
      <p:sp>
        <p:nvSpPr>
          <p:cNvPr id="4" name="Slide Number Placeholder 3">
            <a:extLst>
              <a:ext uri="{FF2B5EF4-FFF2-40B4-BE49-F238E27FC236}">
                <a16:creationId xmlns:a16="http://schemas.microsoft.com/office/drawing/2014/main" id="{799F6DB1-967C-4841-9D79-FB9984DA9914}"/>
              </a:ext>
            </a:extLst>
          </p:cNvPr>
          <p:cNvSpPr>
            <a:spLocks noGrp="1"/>
          </p:cNvSpPr>
          <p:nvPr>
            <p:ph type="sldNum" sz="quarter" idx="12"/>
          </p:nvPr>
        </p:nvSpPr>
        <p:spPr/>
        <p:txBody>
          <a:bodyPr/>
          <a:lstStyle/>
          <a:p>
            <a:fld id="{A5686A01-FA10-4E06-92C7-92734750F4C6}" type="slidenum">
              <a:rPr lang="en-US" smtClean="0"/>
              <a:t>37</a:t>
            </a:fld>
            <a:endParaRPr lang="en-US"/>
          </a:p>
        </p:txBody>
      </p:sp>
      <p:sp>
        <p:nvSpPr>
          <p:cNvPr id="5" name="TextBox 4">
            <a:extLst>
              <a:ext uri="{FF2B5EF4-FFF2-40B4-BE49-F238E27FC236}">
                <a16:creationId xmlns:a16="http://schemas.microsoft.com/office/drawing/2014/main" id="{024FC571-BFF9-4DD9-A3B2-C782832E10E3}"/>
              </a:ext>
            </a:extLst>
          </p:cNvPr>
          <p:cNvSpPr txBox="1"/>
          <p:nvPr/>
        </p:nvSpPr>
        <p:spPr>
          <a:xfrm>
            <a:off x="0" y="3518773"/>
            <a:ext cx="12192000" cy="3323987"/>
          </a:xfrm>
          <a:prstGeom prst="rect">
            <a:avLst/>
          </a:prstGeom>
          <a:noFill/>
        </p:spPr>
        <p:txBody>
          <a:bodyPr wrap="square" rtlCol="0">
            <a:spAutoFit/>
          </a:bodyPr>
          <a:lstStyle/>
          <a:p>
            <a:pPr algn="l"/>
            <a:r>
              <a:rPr lang="en-US" sz="3000" u="sng" dirty="0"/>
              <a:t>Problem</a:t>
            </a:r>
            <a:r>
              <a:rPr lang="en-US" sz="3000" dirty="0"/>
              <a:t>: </a:t>
            </a:r>
            <a:br>
              <a:rPr lang="en-US" sz="3000" dirty="0"/>
            </a:br>
            <a:r>
              <a:rPr lang="en-US" sz="3000" dirty="0"/>
              <a:t>- The full-complexity/depth ocean models are only reliable in the present</a:t>
            </a:r>
          </a:p>
          <a:p>
            <a:pPr algn="l"/>
            <a:r>
              <a:rPr lang="en-US" sz="3000" dirty="0"/>
              <a:t>- Climate models used to predict the future only have a few reliable labels</a:t>
            </a:r>
            <a:br>
              <a:rPr lang="en-US" sz="3000" dirty="0"/>
            </a:br>
            <a:endParaRPr lang="en-US" sz="3000" dirty="0"/>
          </a:p>
          <a:p>
            <a:pPr algn="l"/>
            <a:r>
              <a:rPr lang="en-US" sz="3000" u="sng" dirty="0"/>
              <a:t>Idea</a:t>
            </a:r>
            <a:r>
              <a:rPr lang="en-US" sz="3000" dirty="0"/>
              <a:t>: Train a classifier to detect dominant circulation regime from labels</a:t>
            </a:r>
          </a:p>
          <a:p>
            <a:pPr algn="l"/>
            <a:br>
              <a:rPr lang="en-US" sz="3000" dirty="0"/>
            </a:br>
            <a:r>
              <a:rPr lang="en-US" sz="3000" u="sng" dirty="0"/>
              <a:t>Result</a:t>
            </a:r>
            <a:r>
              <a:rPr lang="en-US" sz="3000" dirty="0"/>
              <a:t>: Prediction of complex circulation changes with climate </a:t>
            </a:r>
          </a:p>
        </p:txBody>
      </p:sp>
    </p:spTree>
    <p:extLst>
      <p:ext uri="{BB962C8B-B14F-4D97-AF65-F5344CB8AC3E}">
        <p14:creationId xmlns:p14="http://schemas.microsoft.com/office/powerpoint/2010/main" val="8583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B5A7-493D-4EDC-A04D-7B98F5E67AB5}"/>
              </a:ext>
            </a:extLst>
          </p:cNvPr>
          <p:cNvSpPr>
            <a:spLocks noGrp="1"/>
          </p:cNvSpPr>
          <p:nvPr>
            <p:ph type="title"/>
          </p:nvPr>
        </p:nvSpPr>
        <p:spPr/>
        <p:txBody>
          <a:bodyPr/>
          <a:lstStyle/>
          <a:p>
            <a:r>
              <a:rPr lang="en-US" dirty="0"/>
              <a:t>What is a dynamical regime?</a:t>
            </a:r>
          </a:p>
        </p:txBody>
      </p:sp>
      <p:sp>
        <p:nvSpPr>
          <p:cNvPr id="3" name="Slide Number Placeholder 2">
            <a:extLst>
              <a:ext uri="{FF2B5EF4-FFF2-40B4-BE49-F238E27FC236}">
                <a16:creationId xmlns:a16="http://schemas.microsoft.com/office/drawing/2014/main" id="{9D3B7014-1F8B-4624-BBF5-B0BD09465496}"/>
              </a:ext>
            </a:extLst>
          </p:cNvPr>
          <p:cNvSpPr>
            <a:spLocks noGrp="1"/>
          </p:cNvSpPr>
          <p:nvPr>
            <p:ph type="sldNum" sz="quarter" idx="12"/>
          </p:nvPr>
        </p:nvSpPr>
        <p:spPr/>
        <p:txBody>
          <a:bodyPr/>
          <a:lstStyle/>
          <a:p>
            <a:fld id="{A5686A01-FA10-4E06-92C7-92734750F4C6}" type="slidenum">
              <a:rPr lang="en-US" smtClean="0"/>
              <a:t>38</a:t>
            </a:fld>
            <a:endParaRPr lang="en-US"/>
          </a:p>
        </p:txBody>
      </p:sp>
      <p:sp>
        <p:nvSpPr>
          <p:cNvPr id="7" name="TextBox 6">
            <a:extLst>
              <a:ext uri="{FF2B5EF4-FFF2-40B4-BE49-F238E27FC236}">
                <a16:creationId xmlns:a16="http://schemas.microsoft.com/office/drawing/2014/main" id="{17F822C4-0D21-44F0-8253-6046BA92B83F}"/>
              </a:ext>
            </a:extLst>
          </p:cNvPr>
          <p:cNvSpPr txBox="1"/>
          <p:nvPr/>
        </p:nvSpPr>
        <p:spPr>
          <a:xfrm>
            <a:off x="3042212" y="2368195"/>
            <a:ext cx="6099858" cy="861774"/>
          </a:xfrm>
          <a:prstGeom prst="rect">
            <a:avLst/>
          </a:prstGeom>
          <a:noFill/>
        </p:spPr>
        <p:txBody>
          <a:bodyPr wrap="square">
            <a:spAutoFit/>
          </a:bodyPr>
          <a:lstStyle/>
          <a:p>
            <a:pPr algn="ctr"/>
            <a:r>
              <a:rPr lang="en-US" sz="2500" dirty="0"/>
              <a:t>Dynamical regime: regions with similar drivers governing circulation</a:t>
            </a:r>
          </a:p>
        </p:txBody>
      </p:sp>
      <p:sp>
        <p:nvSpPr>
          <p:cNvPr id="11" name="TextBox 10">
            <a:extLst>
              <a:ext uri="{FF2B5EF4-FFF2-40B4-BE49-F238E27FC236}">
                <a16:creationId xmlns:a16="http://schemas.microsoft.com/office/drawing/2014/main" id="{8F7DB504-D29A-4C9B-9452-C76250446FE0}"/>
              </a:ext>
            </a:extLst>
          </p:cNvPr>
          <p:cNvSpPr txBox="1"/>
          <p:nvPr/>
        </p:nvSpPr>
        <p:spPr>
          <a:xfrm>
            <a:off x="2771172" y="3693758"/>
            <a:ext cx="6641939" cy="3170099"/>
          </a:xfrm>
          <a:prstGeom prst="rect">
            <a:avLst/>
          </a:prstGeom>
          <a:noFill/>
        </p:spPr>
        <p:txBody>
          <a:bodyPr wrap="square">
            <a:spAutoFit/>
          </a:bodyPr>
          <a:lstStyle/>
          <a:p>
            <a:pPr algn="ctr"/>
            <a:r>
              <a:rPr lang="en-US" sz="2500" dirty="0"/>
              <a:t>A dynamical regime is a climatic regime driven by dynamical terms such as </a:t>
            </a:r>
            <a:br>
              <a:rPr lang="en-US" sz="2500" dirty="0"/>
            </a:br>
            <a:r>
              <a:rPr lang="en-US" sz="2500" dirty="0"/>
              <a:t>(a) the wind and bottom stress curl, (b) the advection of planetary vorticity, (c) bathymetric interactions through bottom pressure torque (BPT), (d) curl of nonlinear interactions between terms and (e) lateral viscous dissipation from within the ocean interior.</a:t>
            </a:r>
          </a:p>
        </p:txBody>
      </p:sp>
    </p:spTree>
    <p:extLst>
      <p:ext uri="{BB962C8B-B14F-4D97-AF65-F5344CB8AC3E}">
        <p14:creationId xmlns:p14="http://schemas.microsoft.com/office/powerpoint/2010/main" val="1825084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39</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pic>
        <p:nvPicPr>
          <p:cNvPr id="6" name="Picture 5">
            <a:extLst>
              <a:ext uri="{FF2B5EF4-FFF2-40B4-BE49-F238E27FC236}">
                <a16:creationId xmlns:a16="http://schemas.microsoft.com/office/drawing/2014/main" id="{C15D8AB5-A160-4ECF-A0DC-C2AE5058DA1D}"/>
              </a:ext>
            </a:extLst>
          </p:cNvPr>
          <p:cNvPicPr>
            <a:picLocks noChangeAspect="1"/>
          </p:cNvPicPr>
          <p:nvPr/>
        </p:nvPicPr>
        <p:blipFill>
          <a:blip r:embed="rId3"/>
          <a:stretch>
            <a:fillRect/>
          </a:stretch>
        </p:blipFill>
        <p:spPr>
          <a:xfrm>
            <a:off x="7813040" y="2638177"/>
            <a:ext cx="4378960" cy="790823"/>
          </a:xfrm>
          <a:prstGeom prst="rect">
            <a:avLst/>
          </a:prstGeom>
        </p:spPr>
      </p:pic>
      <p:cxnSp>
        <p:nvCxnSpPr>
          <p:cNvPr id="8" name="Straight Arrow Connector 7">
            <a:extLst>
              <a:ext uri="{FF2B5EF4-FFF2-40B4-BE49-F238E27FC236}">
                <a16:creationId xmlns:a16="http://schemas.microsoft.com/office/drawing/2014/main" id="{1F28F21D-8433-4FD7-8E67-A45CC9697EF0}"/>
              </a:ext>
            </a:extLst>
          </p:cNvPr>
          <p:cNvCxnSpPr>
            <a:cxnSpLocks/>
          </p:cNvCxnSpPr>
          <p:nvPr/>
        </p:nvCxnSpPr>
        <p:spPr>
          <a:xfrm flipV="1">
            <a:off x="799592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D84B2C-40FB-4845-8E96-93FB809588C9}"/>
              </a:ext>
            </a:extLst>
          </p:cNvPr>
          <p:cNvSpPr txBox="1"/>
          <p:nvPr/>
        </p:nvSpPr>
        <p:spPr>
          <a:xfrm>
            <a:off x="7813039" y="3930847"/>
            <a:ext cx="1981195" cy="1477328"/>
          </a:xfrm>
          <a:prstGeom prst="rect">
            <a:avLst/>
          </a:prstGeom>
          <a:noFill/>
        </p:spPr>
        <p:txBody>
          <a:bodyPr wrap="square" rtlCol="0">
            <a:spAutoFit/>
          </a:bodyPr>
          <a:lstStyle/>
          <a:p>
            <a:pPr algn="l"/>
            <a:r>
              <a:rPr lang="en-US" sz="3000" dirty="0"/>
              <a:t>North-South Circulation</a:t>
            </a:r>
          </a:p>
        </p:txBody>
      </p:sp>
      <p:cxnSp>
        <p:nvCxnSpPr>
          <p:cNvPr id="11" name="Straight Arrow Connector 10">
            <a:extLst>
              <a:ext uri="{FF2B5EF4-FFF2-40B4-BE49-F238E27FC236}">
                <a16:creationId xmlns:a16="http://schemas.microsoft.com/office/drawing/2014/main" id="{2C003CE2-1B2C-4E0B-8B1A-AC30B388AA62}"/>
              </a:ext>
            </a:extLst>
          </p:cNvPr>
          <p:cNvCxnSpPr>
            <a:cxnSpLocks/>
          </p:cNvCxnSpPr>
          <p:nvPr/>
        </p:nvCxnSpPr>
        <p:spPr>
          <a:xfrm>
            <a:off x="8686800" y="2357120"/>
            <a:ext cx="0" cy="281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52860AA-80B7-4D0D-A8E9-E1A982A05AA3}"/>
              </a:ext>
            </a:extLst>
          </p:cNvPr>
          <p:cNvSpPr txBox="1"/>
          <p:nvPr/>
        </p:nvSpPr>
        <p:spPr>
          <a:xfrm>
            <a:off x="7802873" y="962085"/>
            <a:ext cx="1574807" cy="1477328"/>
          </a:xfrm>
          <a:prstGeom prst="rect">
            <a:avLst/>
          </a:prstGeom>
          <a:noFill/>
        </p:spPr>
        <p:txBody>
          <a:bodyPr wrap="square" rtlCol="0">
            <a:spAutoFit/>
          </a:bodyPr>
          <a:lstStyle/>
          <a:p>
            <a:pPr algn="l"/>
            <a:r>
              <a:rPr lang="en-US" sz="3000" dirty="0"/>
              <a:t>Bottom Pressure Forces</a:t>
            </a:r>
          </a:p>
        </p:txBody>
      </p:sp>
      <p:sp>
        <p:nvSpPr>
          <p:cNvPr id="17" name="TextBox 16">
            <a:extLst>
              <a:ext uri="{FF2B5EF4-FFF2-40B4-BE49-F238E27FC236}">
                <a16:creationId xmlns:a16="http://schemas.microsoft.com/office/drawing/2014/main" id="{4481E40F-5BE7-4928-8ED4-300AD975BC17}"/>
              </a:ext>
            </a:extLst>
          </p:cNvPr>
          <p:cNvSpPr txBox="1"/>
          <p:nvPr/>
        </p:nvSpPr>
        <p:spPr>
          <a:xfrm>
            <a:off x="9794235" y="3930847"/>
            <a:ext cx="1391926" cy="1477328"/>
          </a:xfrm>
          <a:prstGeom prst="rect">
            <a:avLst/>
          </a:prstGeom>
          <a:noFill/>
        </p:spPr>
        <p:txBody>
          <a:bodyPr wrap="square" rtlCol="0">
            <a:spAutoFit/>
          </a:bodyPr>
          <a:lstStyle/>
          <a:p>
            <a:pPr algn="ctr"/>
            <a:r>
              <a:rPr lang="en-US" sz="3000" dirty="0"/>
              <a:t>Surface Wind Stress</a:t>
            </a:r>
          </a:p>
        </p:txBody>
      </p:sp>
      <p:cxnSp>
        <p:nvCxnSpPr>
          <p:cNvPr id="18" name="Straight Arrow Connector 17">
            <a:extLst>
              <a:ext uri="{FF2B5EF4-FFF2-40B4-BE49-F238E27FC236}">
                <a16:creationId xmlns:a16="http://schemas.microsoft.com/office/drawing/2014/main" id="{E203780C-BA05-4BEC-BBF8-21379CBFDEDA}"/>
              </a:ext>
            </a:extLst>
          </p:cNvPr>
          <p:cNvCxnSpPr>
            <a:cxnSpLocks/>
          </p:cNvCxnSpPr>
          <p:nvPr/>
        </p:nvCxnSpPr>
        <p:spPr>
          <a:xfrm flipV="1">
            <a:off x="10226040" y="3429000"/>
            <a:ext cx="0" cy="501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DFA80A-CC1B-4FF4-8D24-29ED267A24ED}"/>
              </a:ext>
            </a:extLst>
          </p:cNvPr>
          <p:cNvCxnSpPr>
            <a:cxnSpLocks/>
          </p:cNvCxnSpPr>
          <p:nvPr/>
        </p:nvCxnSpPr>
        <p:spPr>
          <a:xfrm>
            <a:off x="11028680" y="2158755"/>
            <a:ext cx="0" cy="479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4D6117E-0087-47BC-9432-9989684E8FE7}"/>
              </a:ext>
            </a:extLst>
          </p:cNvPr>
          <p:cNvSpPr txBox="1"/>
          <p:nvPr/>
        </p:nvSpPr>
        <p:spPr>
          <a:xfrm>
            <a:off x="9560561" y="1192917"/>
            <a:ext cx="2631439" cy="1015663"/>
          </a:xfrm>
          <a:prstGeom prst="rect">
            <a:avLst/>
          </a:prstGeom>
          <a:noFill/>
        </p:spPr>
        <p:txBody>
          <a:bodyPr wrap="square" rtlCol="0">
            <a:spAutoFit/>
          </a:bodyPr>
          <a:lstStyle/>
          <a:p>
            <a:pPr algn="ctr"/>
            <a:r>
              <a:rPr lang="en-US" sz="3000" dirty="0"/>
              <a:t>Small-scale eddies</a:t>
            </a:r>
          </a:p>
        </p:txBody>
      </p:sp>
      <p:cxnSp>
        <p:nvCxnSpPr>
          <p:cNvPr id="24" name="Straight Arrow Connector 23">
            <a:extLst>
              <a:ext uri="{FF2B5EF4-FFF2-40B4-BE49-F238E27FC236}">
                <a16:creationId xmlns:a16="http://schemas.microsoft.com/office/drawing/2014/main" id="{6A880A69-1FFD-4D6D-B847-F02AF2F14070}"/>
              </a:ext>
            </a:extLst>
          </p:cNvPr>
          <p:cNvCxnSpPr>
            <a:cxnSpLocks/>
          </p:cNvCxnSpPr>
          <p:nvPr/>
        </p:nvCxnSpPr>
        <p:spPr>
          <a:xfrm flipV="1">
            <a:off x="11831320" y="3429001"/>
            <a:ext cx="0" cy="2514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FB4D47-D458-4410-8F0A-70A0BCCCD7DC}"/>
              </a:ext>
            </a:extLst>
          </p:cNvPr>
          <p:cNvSpPr txBox="1"/>
          <p:nvPr/>
        </p:nvSpPr>
        <p:spPr>
          <a:xfrm>
            <a:off x="10045699" y="5842337"/>
            <a:ext cx="2280923" cy="1015663"/>
          </a:xfrm>
          <a:prstGeom prst="rect">
            <a:avLst/>
          </a:prstGeom>
          <a:noFill/>
        </p:spPr>
        <p:txBody>
          <a:bodyPr wrap="square" rtlCol="0">
            <a:spAutoFit/>
          </a:bodyPr>
          <a:lstStyle/>
          <a:p>
            <a:pPr algn="ctr"/>
            <a:r>
              <a:rPr lang="en-US" sz="3000" dirty="0"/>
              <a:t>Viscous Dissipation</a:t>
            </a:r>
          </a:p>
        </p:txBody>
      </p:sp>
    </p:spTree>
    <p:extLst>
      <p:ext uri="{BB962C8B-B14F-4D97-AF65-F5344CB8AC3E}">
        <p14:creationId xmlns:p14="http://schemas.microsoft.com/office/powerpoint/2010/main" val="35130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P spid="2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110-120: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63022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EE6AC-1A19-412A-8E0E-E433D51311B8}"/>
              </a:ext>
            </a:extLst>
          </p:cNvPr>
          <p:cNvSpPr>
            <a:spLocks noGrp="1"/>
          </p:cNvSpPr>
          <p:nvPr>
            <p:ph type="sldNum" sz="quarter" idx="12"/>
          </p:nvPr>
        </p:nvSpPr>
        <p:spPr/>
        <p:txBody>
          <a:bodyPr/>
          <a:lstStyle/>
          <a:p>
            <a:fld id="{A5686A01-FA10-4E06-92C7-92734750F4C6}" type="slidenum">
              <a:rPr lang="en-US" smtClean="0"/>
              <a:pPr/>
              <a:t>40</a:t>
            </a:fld>
            <a:endParaRPr lang="en-US" dirty="0"/>
          </a:p>
        </p:txBody>
      </p:sp>
      <p:pic>
        <p:nvPicPr>
          <p:cNvPr id="4" name="Picture 3">
            <a:extLst>
              <a:ext uri="{FF2B5EF4-FFF2-40B4-BE49-F238E27FC236}">
                <a16:creationId xmlns:a16="http://schemas.microsoft.com/office/drawing/2014/main" id="{E3E7D489-B7B5-4F23-A384-880694F89389}"/>
              </a:ext>
            </a:extLst>
          </p:cNvPr>
          <p:cNvPicPr>
            <a:picLocks noChangeAspect="1"/>
          </p:cNvPicPr>
          <p:nvPr/>
        </p:nvPicPr>
        <p:blipFill>
          <a:blip r:embed="rId2"/>
          <a:stretch>
            <a:fillRect/>
          </a:stretch>
        </p:blipFill>
        <p:spPr>
          <a:xfrm>
            <a:off x="0" y="1003693"/>
            <a:ext cx="7813040" cy="5854308"/>
          </a:xfrm>
          <a:prstGeom prst="rect">
            <a:avLst/>
          </a:prstGeom>
        </p:spPr>
      </p:pic>
      <p:sp>
        <p:nvSpPr>
          <p:cNvPr id="3" name="TextBox 2">
            <a:extLst>
              <a:ext uri="{FF2B5EF4-FFF2-40B4-BE49-F238E27FC236}">
                <a16:creationId xmlns:a16="http://schemas.microsoft.com/office/drawing/2014/main" id="{8D915262-9B6E-459C-833A-C8FDE94E3028}"/>
              </a:ext>
            </a:extLst>
          </p:cNvPr>
          <p:cNvSpPr txBox="1"/>
          <p:nvPr/>
        </p:nvSpPr>
        <p:spPr>
          <a:xfrm>
            <a:off x="7813040" y="3423015"/>
            <a:ext cx="4378960" cy="1015663"/>
          </a:xfrm>
          <a:prstGeom prst="rect">
            <a:avLst/>
          </a:prstGeom>
          <a:noFill/>
        </p:spPr>
        <p:txBody>
          <a:bodyPr wrap="square" rtlCol="0">
            <a:spAutoFit/>
          </a:bodyPr>
          <a:lstStyle/>
          <a:p>
            <a:pPr algn="ctr"/>
            <a:r>
              <a:rPr lang="en-US" sz="3000" dirty="0"/>
              <a:t>Let’s pick a regime!</a:t>
            </a:r>
          </a:p>
          <a:p>
            <a:pPr algn="ctr"/>
            <a:r>
              <a:rPr lang="en-US" sz="3000" dirty="0"/>
              <a:t>(Hand vote)</a:t>
            </a:r>
          </a:p>
        </p:txBody>
      </p:sp>
    </p:spTree>
    <p:extLst>
      <p:ext uri="{BB962C8B-B14F-4D97-AF65-F5344CB8AC3E}">
        <p14:creationId xmlns:p14="http://schemas.microsoft.com/office/powerpoint/2010/main" val="1086604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7E8D78-7ED1-494C-AFCF-837A624CB6FA}"/>
              </a:ext>
            </a:extLst>
          </p:cNvPr>
          <p:cNvSpPr>
            <a:spLocks noGrp="1"/>
          </p:cNvSpPr>
          <p:nvPr>
            <p:ph type="sldNum" sz="quarter" idx="12"/>
          </p:nvPr>
        </p:nvSpPr>
        <p:spPr/>
        <p:txBody>
          <a:bodyPr/>
          <a:lstStyle/>
          <a:p>
            <a:fld id="{A5686A01-FA10-4E06-92C7-92734750F4C6}" type="slidenum">
              <a:rPr lang="en-US" smtClean="0"/>
              <a:pPr/>
              <a:t>41</a:t>
            </a:fld>
            <a:endParaRPr lang="en-US" dirty="0"/>
          </a:p>
        </p:txBody>
      </p:sp>
      <p:pic>
        <p:nvPicPr>
          <p:cNvPr id="4" name="Picture 3">
            <a:extLst>
              <a:ext uri="{FF2B5EF4-FFF2-40B4-BE49-F238E27FC236}">
                <a16:creationId xmlns:a16="http://schemas.microsoft.com/office/drawing/2014/main" id="{37E7D300-0803-4E7E-AA3C-2FC1FAB95232}"/>
              </a:ext>
            </a:extLst>
          </p:cNvPr>
          <p:cNvPicPr>
            <a:picLocks noChangeAspect="1"/>
          </p:cNvPicPr>
          <p:nvPr/>
        </p:nvPicPr>
        <p:blipFill>
          <a:blip r:embed="rId2"/>
          <a:stretch>
            <a:fillRect/>
          </a:stretch>
        </p:blipFill>
        <p:spPr>
          <a:xfrm>
            <a:off x="0" y="1034911"/>
            <a:ext cx="8549082" cy="5823089"/>
          </a:xfrm>
          <a:prstGeom prst="rect">
            <a:avLst/>
          </a:prstGeom>
        </p:spPr>
      </p:pic>
      <p:sp>
        <p:nvSpPr>
          <p:cNvPr id="5" name="TextBox 4">
            <a:extLst>
              <a:ext uri="{FF2B5EF4-FFF2-40B4-BE49-F238E27FC236}">
                <a16:creationId xmlns:a16="http://schemas.microsoft.com/office/drawing/2014/main" id="{BD74D20A-5304-4BDC-8743-E5385E0B6054}"/>
              </a:ext>
            </a:extLst>
          </p:cNvPr>
          <p:cNvSpPr txBox="1"/>
          <p:nvPr/>
        </p:nvSpPr>
        <p:spPr>
          <a:xfrm>
            <a:off x="8549082" y="3207791"/>
            <a:ext cx="3642918" cy="1477328"/>
          </a:xfrm>
          <a:prstGeom prst="rect">
            <a:avLst/>
          </a:prstGeom>
          <a:noFill/>
        </p:spPr>
        <p:txBody>
          <a:bodyPr wrap="square" rtlCol="0">
            <a:spAutoFit/>
          </a:bodyPr>
          <a:lstStyle/>
          <a:p>
            <a:pPr algn="ctr"/>
            <a:r>
              <a:rPr lang="en-US" sz="3000" dirty="0"/>
              <a:t>What is this dynamical regime’s vertical structure?</a:t>
            </a:r>
          </a:p>
        </p:txBody>
      </p:sp>
    </p:spTree>
    <p:extLst>
      <p:ext uri="{BB962C8B-B14F-4D97-AF65-F5344CB8AC3E}">
        <p14:creationId xmlns:p14="http://schemas.microsoft.com/office/powerpoint/2010/main" val="86026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8A18A-ECF6-4219-BB01-81EA27343C9A}"/>
              </a:ext>
            </a:extLst>
          </p:cNvPr>
          <p:cNvSpPr>
            <a:spLocks noGrp="1"/>
          </p:cNvSpPr>
          <p:nvPr>
            <p:ph type="sldNum" sz="quarter" idx="12"/>
          </p:nvPr>
        </p:nvSpPr>
        <p:spPr/>
        <p:txBody>
          <a:bodyPr/>
          <a:lstStyle/>
          <a:p>
            <a:fld id="{A5686A01-FA10-4E06-92C7-92734750F4C6}" type="slidenum">
              <a:rPr lang="en-US" smtClean="0"/>
              <a:pPr/>
              <a:t>42</a:t>
            </a:fld>
            <a:endParaRPr lang="en-US" dirty="0"/>
          </a:p>
        </p:txBody>
      </p:sp>
      <p:pic>
        <p:nvPicPr>
          <p:cNvPr id="3" name="Picture 2">
            <a:extLst>
              <a:ext uri="{FF2B5EF4-FFF2-40B4-BE49-F238E27FC236}">
                <a16:creationId xmlns:a16="http://schemas.microsoft.com/office/drawing/2014/main" id="{055DD8B9-7D4A-42FE-9EB2-A8649C995920}"/>
              </a:ext>
            </a:extLst>
          </p:cNvPr>
          <p:cNvPicPr>
            <a:picLocks noChangeAspect="1"/>
          </p:cNvPicPr>
          <p:nvPr/>
        </p:nvPicPr>
        <p:blipFill>
          <a:blip r:embed="rId2"/>
          <a:stretch>
            <a:fillRect/>
          </a:stretch>
        </p:blipFill>
        <p:spPr>
          <a:xfrm>
            <a:off x="4378960" y="1003692"/>
            <a:ext cx="7813040" cy="5854308"/>
          </a:xfrm>
          <a:prstGeom prst="rect">
            <a:avLst/>
          </a:prstGeom>
        </p:spPr>
      </p:pic>
      <p:sp>
        <p:nvSpPr>
          <p:cNvPr id="4" name="TextBox 3">
            <a:extLst>
              <a:ext uri="{FF2B5EF4-FFF2-40B4-BE49-F238E27FC236}">
                <a16:creationId xmlns:a16="http://schemas.microsoft.com/office/drawing/2014/main" id="{EE9D372C-5B75-4507-B7FD-B34BA06FEA97}"/>
              </a:ext>
            </a:extLst>
          </p:cNvPr>
          <p:cNvSpPr txBox="1"/>
          <p:nvPr/>
        </p:nvSpPr>
        <p:spPr>
          <a:xfrm>
            <a:off x="0" y="2499685"/>
            <a:ext cx="4378960" cy="2862322"/>
          </a:xfrm>
          <a:prstGeom prst="rect">
            <a:avLst/>
          </a:prstGeom>
          <a:noFill/>
        </p:spPr>
        <p:txBody>
          <a:bodyPr wrap="square" rtlCol="0">
            <a:spAutoFit/>
          </a:bodyPr>
          <a:lstStyle/>
          <a:p>
            <a:pPr algn="ctr"/>
            <a:r>
              <a:rPr lang="en-US" sz="3000" dirty="0"/>
              <a:t>Which component(s) of the barotropic vorticity budget is most important to accurately predict that a given location is dominated by this regime?</a:t>
            </a:r>
          </a:p>
        </p:txBody>
      </p:sp>
    </p:spTree>
    <p:extLst>
      <p:ext uri="{BB962C8B-B14F-4D97-AF65-F5344CB8AC3E}">
        <p14:creationId xmlns:p14="http://schemas.microsoft.com/office/powerpoint/2010/main" val="330456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676BD5-42CA-408C-B95A-68B186EC32A0}"/>
              </a:ext>
            </a:extLst>
          </p:cNvPr>
          <p:cNvSpPr>
            <a:spLocks noGrp="1"/>
          </p:cNvSpPr>
          <p:nvPr>
            <p:ph type="sldNum" sz="quarter" idx="12"/>
          </p:nvPr>
        </p:nvSpPr>
        <p:spPr/>
        <p:txBody>
          <a:bodyPr/>
          <a:lstStyle/>
          <a:p>
            <a:fld id="{A5686A01-FA10-4E06-92C7-92734750F4C6}" type="slidenum">
              <a:rPr lang="en-US" smtClean="0"/>
              <a:pPr/>
              <a:t>43</a:t>
            </a:fld>
            <a:endParaRPr lang="en-US" dirty="0"/>
          </a:p>
        </p:txBody>
      </p:sp>
      <p:pic>
        <p:nvPicPr>
          <p:cNvPr id="4" name="Picture 3">
            <a:extLst>
              <a:ext uri="{FF2B5EF4-FFF2-40B4-BE49-F238E27FC236}">
                <a16:creationId xmlns:a16="http://schemas.microsoft.com/office/drawing/2014/main" id="{EDC0F480-0949-4856-A658-73B4C6BD5C6F}"/>
              </a:ext>
            </a:extLst>
          </p:cNvPr>
          <p:cNvPicPr>
            <a:picLocks noChangeAspect="1"/>
          </p:cNvPicPr>
          <p:nvPr/>
        </p:nvPicPr>
        <p:blipFill rotWithShape="1">
          <a:blip r:embed="rId2"/>
          <a:srcRect t="61569"/>
          <a:stretch/>
        </p:blipFill>
        <p:spPr>
          <a:xfrm>
            <a:off x="8124002" y="1032072"/>
            <a:ext cx="4086000" cy="4363714"/>
          </a:xfrm>
          <a:prstGeom prst="rect">
            <a:avLst/>
          </a:prstGeom>
        </p:spPr>
      </p:pic>
      <p:pic>
        <p:nvPicPr>
          <p:cNvPr id="5" name="Picture 4">
            <a:extLst>
              <a:ext uri="{FF2B5EF4-FFF2-40B4-BE49-F238E27FC236}">
                <a16:creationId xmlns:a16="http://schemas.microsoft.com/office/drawing/2014/main" id="{F53D99B9-EB9E-416D-A58C-ABF666750AAA}"/>
              </a:ext>
            </a:extLst>
          </p:cNvPr>
          <p:cNvPicPr>
            <a:picLocks noChangeAspect="1"/>
          </p:cNvPicPr>
          <p:nvPr/>
        </p:nvPicPr>
        <p:blipFill rotWithShape="1">
          <a:blip r:embed="rId2"/>
          <a:srcRect t="31115" b="37769"/>
          <a:stretch/>
        </p:blipFill>
        <p:spPr>
          <a:xfrm>
            <a:off x="4056002" y="1032072"/>
            <a:ext cx="4068000" cy="3517512"/>
          </a:xfrm>
          <a:prstGeom prst="rect">
            <a:avLst/>
          </a:prstGeom>
        </p:spPr>
      </p:pic>
      <p:pic>
        <p:nvPicPr>
          <p:cNvPr id="6" name="Picture 5">
            <a:extLst>
              <a:ext uri="{FF2B5EF4-FFF2-40B4-BE49-F238E27FC236}">
                <a16:creationId xmlns:a16="http://schemas.microsoft.com/office/drawing/2014/main" id="{33B1E21A-CA1C-462C-96A3-3D89CC3449A1}"/>
              </a:ext>
            </a:extLst>
          </p:cNvPr>
          <p:cNvPicPr>
            <a:picLocks noChangeAspect="1"/>
          </p:cNvPicPr>
          <p:nvPr/>
        </p:nvPicPr>
        <p:blipFill rotWithShape="1">
          <a:blip r:embed="rId2"/>
          <a:srcRect b="68884"/>
          <a:stretch/>
        </p:blipFill>
        <p:spPr>
          <a:xfrm>
            <a:off x="0" y="1032073"/>
            <a:ext cx="4068000" cy="3517511"/>
          </a:xfrm>
          <a:prstGeom prst="rect">
            <a:avLst/>
          </a:prstGeom>
        </p:spPr>
      </p:pic>
      <p:sp>
        <p:nvSpPr>
          <p:cNvPr id="7" name="TextBox 6">
            <a:extLst>
              <a:ext uri="{FF2B5EF4-FFF2-40B4-BE49-F238E27FC236}">
                <a16:creationId xmlns:a16="http://schemas.microsoft.com/office/drawing/2014/main" id="{A47D7D65-7736-4719-8952-79C9DC83C398}"/>
              </a:ext>
            </a:extLst>
          </p:cNvPr>
          <p:cNvSpPr txBox="1"/>
          <p:nvPr/>
        </p:nvSpPr>
        <p:spPr>
          <a:xfrm>
            <a:off x="0" y="5842337"/>
            <a:ext cx="12192000" cy="1015663"/>
          </a:xfrm>
          <a:prstGeom prst="rect">
            <a:avLst/>
          </a:prstGeom>
          <a:noFill/>
        </p:spPr>
        <p:txBody>
          <a:bodyPr wrap="square" rtlCol="0">
            <a:spAutoFit/>
          </a:bodyPr>
          <a:lstStyle/>
          <a:p>
            <a:pPr algn="l"/>
            <a:r>
              <a:rPr lang="en-US" sz="3000" dirty="0"/>
              <a:t>How is this dynamical regime expected to change in response to an increase in the atmospheric carbon dioxide concentration? Why?</a:t>
            </a:r>
          </a:p>
        </p:txBody>
      </p:sp>
    </p:spTree>
    <p:extLst>
      <p:ext uri="{BB962C8B-B14F-4D97-AF65-F5344CB8AC3E}">
        <p14:creationId xmlns:p14="http://schemas.microsoft.com/office/powerpoint/2010/main" val="2958353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F3A7D-988C-44D6-9A53-C1004645ED79}"/>
              </a:ext>
            </a:extLst>
          </p:cNvPr>
          <p:cNvSpPr>
            <a:spLocks noGrp="1"/>
          </p:cNvSpPr>
          <p:nvPr>
            <p:ph type="title"/>
          </p:nvPr>
        </p:nvSpPr>
        <p:spPr>
          <a:xfrm>
            <a:off x="0" y="2766218"/>
            <a:ext cx="12192000" cy="1325563"/>
          </a:xfrm>
        </p:spPr>
        <p:txBody>
          <a:bodyPr/>
          <a:lstStyle/>
          <a:p>
            <a:r>
              <a:rPr lang="en-US" dirty="0"/>
              <a:t>Now let’s go back to the initial questions</a:t>
            </a:r>
          </a:p>
        </p:txBody>
      </p:sp>
      <p:sp>
        <p:nvSpPr>
          <p:cNvPr id="3" name="Slide Number Placeholder 2">
            <a:extLst>
              <a:ext uri="{FF2B5EF4-FFF2-40B4-BE49-F238E27FC236}">
                <a16:creationId xmlns:a16="http://schemas.microsoft.com/office/drawing/2014/main" id="{B2D0D0BC-775A-4C1E-B2C3-262379A1BE4D}"/>
              </a:ext>
            </a:extLst>
          </p:cNvPr>
          <p:cNvSpPr>
            <a:spLocks noGrp="1"/>
          </p:cNvSpPr>
          <p:nvPr>
            <p:ph type="sldNum" sz="quarter" idx="12"/>
          </p:nvPr>
        </p:nvSpPr>
        <p:spPr/>
        <p:txBody>
          <a:bodyPr/>
          <a:lstStyle/>
          <a:p>
            <a:fld id="{A5686A01-FA10-4E06-92C7-92734750F4C6}" type="slidenum">
              <a:rPr lang="en-US" smtClean="0"/>
              <a:t>44</a:t>
            </a:fld>
            <a:endParaRPr lang="en-US"/>
          </a:p>
        </p:txBody>
      </p:sp>
    </p:spTree>
    <p:extLst>
      <p:ext uri="{BB962C8B-B14F-4D97-AF65-F5344CB8AC3E}">
        <p14:creationId xmlns:p14="http://schemas.microsoft.com/office/powerpoint/2010/main" val="2115453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7C904-53A2-4C2C-B0AE-30E5C96A480E}"/>
              </a:ext>
            </a:extLst>
          </p:cNvPr>
          <p:cNvSpPr>
            <a:spLocks noGrp="1"/>
          </p:cNvSpPr>
          <p:nvPr>
            <p:ph type="sldNum" sz="quarter" idx="12"/>
          </p:nvPr>
        </p:nvSpPr>
        <p:spPr/>
        <p:txBody>
          <a:bodyPr/>
          <a:lstStyle/>
          <a:p>
            <a:fld id="{A5686A01-FA10-4E06-92C7-92734750F4C6}" type="slidenum">
              <a:rPr lang="en-US" smtClean="0"/>
              <a:pPr/>
              <a:t>45</a:t>
            </a:fld>
            <a:endParaRPr lang="en-US" dirty="0"/>
          </a:p>
        </p:txBody>
      </p:sp>
      <p:pic>
        <p:nvPicPr>
          <p:cNvPr id="4" name="Picture 3">
            <a:extLst>
              <a:ext uri="{FF2B5EF4-FFF2-40B4-BE49-F238E27FC236}">
                <a16:creationId xmlns:a16="http://schemas.microsoft.com/office/drawing/2014/main" id="{9A114EE5-9546-4345-A765-366FC6E01A40}"/>
              </a:ext>
            </a:extLst>
          </p:cNvPr>
          <p:cNvPicPr>
            <a:picLocks noChangeAspect="1"/>
          </p:cNvPicPr>
          <p:nvPr/>
        </p:nvPicPr>
        <p:blipFill>
          <a:blip r:embed="rId2"/>
          <a:stretch>
            <a:fillRect/>
          </a:stretch>
        </p:blipFill>
        <p:spPr>
          <a:xfrm>
            <a:off x="3660025" y="1018572"/>
            <a:ext cx="4871949" cy="5839428"/>
          </a:xfrm>
          <a:prstGeom prst="rect">
            <a:avLst/>
          </a:prstGeom>
        </p:spPr>
      </p:pic>
    </p:spTree>
    <p:extLst>
      <p:ext uri="{BB962C8B-B14F-4D97-AF65-F5344CB8AC3E}">
        <p14:creationId xmlns:p14="http://schemas.microsoft.com/office/powerpoint/2010/main" val="33344691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6C512A-5DE2-4BC5-AE3F-38A9DE9940FA}"/>
              </a:ext>
            </a:extLst>
          </p:cNvPr>
          <p:cNvSpPr>
            <a:spLocks noGrp="1"/>
          </p:cNvSpPr>
          <p:nvPr>
            <p:ph type="sldNum" sz="quarter" idx="12"/>
          </p:nvPr>
        </p:nvSpPr>
        <p:spPr/>
        <p:txBody>
          <a:bodyPr/>
          <a:lstStyle/>
          <a:p>
            <a:fld id="{A5686A01-FA10-4E06-92C7-92734750F4C6}" type="slidenum">
              <a:rPr lang="en-US" smtClean="0"/>
              <a:pPr/>
              <a:t>46</a:t>
            </a:fld>
            <a:endParaRPr lang="en-US" dirty="0"/>
          </a:p>
        </p:txBody>
      </p:sp>
      <p:pic>
        <p:nvPicPr>
          <p:cNvPr id="4" name="Picture 3">
            <a:extLst>
              <a:ext uri="{FF2B5EF4-FFF2-40B4-BE49-F238E27FC236}">
                <a16:creationId xmlns:a16="http://schemas.microsoft.com/office/drawing/2014/main" id="{685924A9-022F-4B3C-B1FE-0718D0FA1495}"/>
              </a:ext>
            </a:extLst>
          </p:cNvPr>
          <p:cNvPicPr>
            <a:picLocks noChangeAspect="1"/>
          </p:cNvPicPr>
          <p:nvPr/>
        </p:nvPicPr>
        <p:blipFill>
          <a:blip r:embed="rId2"/>
          <a:stretch>
            <a:fillRect/>
          </a:stretch>
        </p:blipFill>
        <p:spPr>
          <a:xfrm>
            <a:off x="0" y="1196300"/>
            <a:ext cx="12192000" cy="5368224"/>
          </a:xfrm>
          <a:prstGeom prst="rect">
            <a:avLst/>
          </a:prstGeom>
        </p:spPr>
      </p:pic>
    </p:spTree>
    <p:extLst>
      <p:ext uri="{BB962C8B-B14F-4D97-AF65-F5344CB8AC3E}">
        <p14:creationId xmlns:p14="http://schemas.microsoft.com/office/powerpoint/2010/main" val="3445232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Review Moodle Quiz</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47</a:t>
            </a:fld>
            <a:endParaRPr lang="en-US"/>
          </a:p>
        </p:txBody>
      </p:sp>
      <p:sp>
        <p:nvSpPr>
          <p:cNvPr id="7" name="Subtitle 2">
            <a:extLst>
              <a:ext uri="{FF2B5EF4-FFF2-40B4-BE49-F238E27FC236}">
                <a16:creationId xmlns:a16="http://schemas.microsoft.com/office/drawing/2014/main" id="{AAAD5EE0-8A90-4D1A-9440-194E81C1A7EA}"/>
              </a:ext>
            </a:extLst>
          </p:cNvPr>
          <p:cNvSpPr txBox="1">
            <a:spLocks/>
          </p:cNvSpPr>
          <p:nvPr/>
        </p:nvSpPr>
        <p:spPr>
          <a:xfrm>
            <a:off x="0" y="3602038"/>
            <a:ext cx="12192000" cy="3255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a:t>Learning Objectives</a:t>
            </a:r>
            <a:r>
              <a:rPr lang="en-US"/>
              <a:t> (Moodle Quiz at Min 45 on Géron Ch5+6+7):</a:t>
            </a:r>
          </a:p>
          <a:p>
            <a:pPr marL="457200" indent="-457200">
              <a:buFont typeface="+mj-lt"/>
              <a:buAutoNum type="arabicPeriod"/>
            </a:pPr>
            <a:r>
              <a:rPr lang="en-US"/>
              <a:t>Name Support Vector Machines &amp; understand their applicability</a:t>
            </a:r>
          </a:p>
          <a:p>
            <a:pPr marL="457200" indent="-457200">
              <a:buFont typeface="+mj-lt"/>
              <a:buAutoNum type="arabicPeriod"/>
            </a:pPr>
            <a:r>
              <a:rPr lang="en-US"/>
              <a:t>Know how to train &amp; interpret a decision tree</a:t>
            </a:r>
          </a:p>
          <a:p>
            <a:pPr marL="457200" indent="-457200">
              <a:buFont typeface="+mj-lt"/>
              <a:buAutoNum type="arabicPeriod"/>
            </a:pPr>
            <a:r>
              <a:rPr lang="en-US"/>
              <a:t>Understand how to choose a regularization hyperparameter</a:t>
            </a:r>
          </a:p>
          <a:p>
            <a:pPr marL="457200" indent="-457200">
              <a:buFont typeface="+mj-lt"/>
              <a:buAutoNum type="arabicPeriod"/>
            </a:pPr>
            <a:r>
              <a:rPr lang="en-US"/>
              <a:t>Define a random forest</a:t>
            </a:r>
          </a:p>
          <a:p>
            <a:pPr marL="457200" indent="-457200">
              <a:buFont typeface="+mj-lt"/>
              <a:buAutoNum type="arabicPeriod"/>
            </a:pPr>
            <a:r>
              <a:rPr lang="en-US"/>
              <a:t>Know some advantages/drawbacks of ensemble modeling</a:t>
            </a:r>
          </a:p>
          <a:p>
            <a:pPr marL="457200" indent="-457200">
              <a:buFont typeface="+mj-lt"/>
              <a:buAutoNum type="arabicPeriod"/>
            </a:pPr>
            <a:r>
              <a:rPr lang="en-US"/>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2064551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E87C-B97E-1A22-87CE-BE8A1A1E0E2D}"/>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A404C1AE-9E12-CFE9-6AA6-8E81B818A8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138CC0-C74D-E326-9337-01704DCC582C}"/>
              </a:ext>
            </a:extLst>
          </p:cNvPr>
          <p:cNvSpPr>
            <a:spLocks noGrp="1"/>
          </p:cNvSpPr>
          <p:nvPr>
            <p:ph type="sldNum" sz="quarter" idx="12"/>
          </p:nvPr>
        </p:nvSpPr>
        <p:spPr/>
        <p:txBody>
          <a:bodyPr/>
          <a:lstStyle/>
          <a:p>
            <a:fld id="{A5686A01-FA10-4E06-92C7-92734750F4C6}" type="slidenum">
              <a:rPr lang="en-US" smtClean="0"/>
              <a:t>48</a:t>
            </a:fld>
            <a:endParaRPr lang="en-US"/>
          </a:p>
        </p:txBody>
      </p:sp>
    </p:spTree>
    <p:extLst>
      <p:ext uri="{BB962C8B-B14F-4D97-AF65-F5344CB8AC3E}">
        <p14:creationId xmlns:p14="http://schemas.microsoft.com/office/powerpoint/2010/main" val="831926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1633574"/>
          </a:xfrm>
        </p:spPr>
        <p:txBody>
          <a:bodyPr>
            <a:normAutofit fontScale="90000"/>
          </a:bodyPr>
          <a:lstStyle/>
          <a:p>
            <a:br>
              <a:rPr lang="en-US" dirty="0"/>
            </a:br>
            <a:r>
              <a:rPr lang="en-US" dirty="0"/>
              <a:t>Start thinking about your final project</a:t>
            </a:r>
            <a:br>
              <a:rPr lang="en-US" dirty="0"/>
            </a:br>
            <a:r>
              <a:rPr lang="en-US" dirty="0"/>
              <a:t>and book a one-on-one meeting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2804227"/>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Kaggle,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49</a:t>
            </a:fld>
            <a:endParaRPr lang="en-US"/>
          </a:p>
        </p:txBody>
      </p:sp>
      <p:sp>
        <p:nvSpPr>
          <p:cNvPr id="5" name="TextBox 4">
            <a:extLst>
              <a:ext uri="{FF2B5EF4-FFF2-40B4-BE49-F238E27FC236}">
                <a16:creationId xmlns:a16="http://schemas.microsoft.com/office/drawing/2014/main" id="{F042B50B-B8AA-4966-9C25-5510C0376678}"/>
              </a:ext>
            </a:extLst>
          </p:cNvPr>
          <p:cNvSpPr txBox="1"/>
          <p:nvPr/>
        </p:nvSpPr>
        <p:spPr>
          <a:xfrm>
            <a:off x="1" y="6210116"/>
            <a:ext cx="12191998" cy="646331"/>
          </a:xfrm>
          <a:prstGeom prst="rect">
            <a:avLst/>
          </a:prstGeom>
          <a:noFill/>
        </p:spPr>
        <p:txBody>
          <a:bodyPr wrap="square">
            <a:spAutoFit/>
          </a:bodyPr>
          <a:lstStyle/>
          <a:p>
            <a:pPr marL="285750" indent="-285750" algn="ctr">
              <a:buFont typeface="Arial" panose="020B0604020202020204" pitchFamily="34" charset="0"/>
              <a:buChar char="•"/>
            </a:pPr>
            <a:r>
              <a:rPr lang="en-US" dirty="0"/>
              <a:t>One-on-one Meetings for Final Project: https://calendly.com/tom-beucler/final_project</a:t>
            </a:r>
          </a:p>
          <a:p>
            <a:pPr marL="285750" indent="-285750" algn="ctr">
              <a:buFont typeface="Arial" panose="020B0604020202020204" pitchFamily="34" charset="0"/>
              <a:buChar char="•"/>
            </a:pPr>
            <a:r>
              <a:rPr lang="en-US" dirty="0"/>
              <a:t>If you have not already done so, register to the course by filling out this form: https://forms.gle/8fGjKU86XqZ3ghHu7</a:t>
            </a:r>
          </a:p>
        </p:txBody>
      </p:sp>
    </p:spTree>
    <p:extLst>
      <p:ext uri="{BB962C8B-B14F-4D97-AF65-F5344CB8AC3E}">
        <p14:creationId xmlns:p14="http://schemas.microsoft.com/office/powerpoint/2010/main" val="785954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409272"/>
          </a:xfrm>
        </p:spPr>
        <p:txBody>
          <a:bodyPr>
            <a:normAutofit/>
          </a:bodyPr>
          <a:lstStyle/>
          <a:p>
            <a:r>
              <a:rPr lang="en-US" dirty="0"/>
              <a:t>Question 3.3</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a:t>
            </a:fld>
            <a:endParaRPr lang="en-US"/>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746915"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726801"/>
            <a:ext cx="2666029" cy="1477328"/>
          </a:xfrm>
          <a:prstGeom prst="rect">
            <a:avLst/>
          </a:prstGeom>
          <a:noFill/>
        </p:spPr>
        <p:txBody>
          <a:bodyPr wrap="square" rtlCol="0">
            <a:spAutoFit/>
          </a:bodyPr>
          <a:lstStyle/>
          <a:p>
            <a:pPr algn="l"/>
            <a:r>
              <a:rPr lang="en-US" sz="3000" dirty="0"/>
              <a:t>Accuracy before decreasing complexity</a:t>
            </a:r>
          </a:p>
        </p:txBody>
      </p:sp>
      <p:sp>
        <p:nvSpPr>
          <p:cNvPr id="25" name="TextBox 24">
            <a:extLst>
              <a:ext uri="{FF2B5EF4-FFF2-40B4-BE49-F238E27FC236}">
                <a16:creationId xmlns:a16="http://schemas.microsoft.com/office/drawing/2014/main" id="{274CAF09-E2FB-4787-9371-C49F422C2641}"/>
              </a:ext>
            </a:extLst>
          </p:cNvPr>
          <p:cNvSpPr txBox="1"/>
          <p:nvPr/>
        </p:nvSpPr>
        <p:spPr>
          <a:xfrm>
            <a:off x="-2" y="5126808"/>
            <a:ext cx="2581157" cy="1477328"/>
          </a:xfrm>
          <a:prstGeom prst="rect">
            <a:avLst/>
          </a:prstGeom>
          <a:noFill/>
        </p:spPr>
        <p:txBody>
          <a:bodyPr wrap="square" rtlCol="0">
            <a:spAutoFit/>
          </a:bodyPr>
          <a:lstStyle/>
          <a:p>
            <a:pPr algn="l"/>
            <a:r>
              <a:rPr lang="en-US" sz="3000" dirty="0"/>
              <a:t>Accuracy after decreasing complexity</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746914" y="3085323"/>
            <a:ext cx="2752988"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0.92</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0.51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0.56</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0.21</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0.15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0.18</a:t>
            </a:r>
          </a:p>
        </p:txBody>
      </p:sp>
    </p:spTree>
    <p:extLst>
      <p:ext uri="{BB962C8B-B14F-4D97-AF65-F5344CB8AC3E}">
        <p14:creationId xmlns:p14="http://schemas.microsoft.com/office/powerpoint/2010/main" val="327403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4137-8CA6-43E0-B821-2E9C340783C4}"/>
              </a:ext>
            </a:extLst>
          </p:cNvPr>
          <p:cNvSpPr>
            <a:spLocks noGrp="1"/>
          </p:cNvSpPr>
          <p:nvPr>
            <p:ph type="title"/>
          </p:nvPr>
        </p:nvSpPr>
        <p:spPr/>
        <p:txBody>
          <a:bodyPr/>
          <a:lstStyle/>
          <a:p>
            <a:r>
              <a:rPr lang="en-US" dirty="0"/>
              <a:t>Kernel PCA = Using a kernel to compress more data in less components during PCA</a:t>
            </a:r>
          </a:p>
        </p:txBody>
      </p:sp>
      <p:sp>
        <p:nvSpPr>
          <p:cNvPr id="3" name="Slide Number Placeholder 2">
            <a:extLst>
              <a:ext uri="{FF2B5EF4-FFF2-40B4-BE49-F238E27FC236}">
                <a16:creationId xmlns:a16="http://schemas.microsoft.com/office/drawing/2014/main" id="{98EBFE9E-EBED-4E89-A4A5-71B108819FB5}"/>
              </a:ext>
            </a:extLst>
          </p:cNvPr>
          <p:cNvSpPr>
            <a:spLocks noGrp="1"/>
          </p:cNvSpPr>
          <p:nvPr>
            <p:ph type="sldNum" sz="quarter" idx="12"/>
          </p:nvPr>
        </p:nvSpPr>
        <p:spPr/>
        <p:txBody>
          <a:bodyPr/>
          <a:lstStyle/>
          <a:p>
            <a:fld id="{A5686A01-FA10-4E06-92C7-92734750F4C6}" type="slidenum">
              <a:rPr lang="en-US" smtClean="0"/>
              <a:t>50</a:t>
            </a:fld>
            <a:endParaRPr lang="en-US"/>
          </a:p>
        </p:txBody>
      </p:sp>
      <p:pic>
        <p:nvPicPr>
          <p:cNvPr id="4" name="SVM_Polynomial_Kernels">
            <a:hlinkClick r:id="" action="ppaction://media"/>
            <a:extLst>
              <a:ext uri="{FF2B5EF4-FFF2-40B4-BE49-F238E27FC236}">
                <a16:creationId xmlns:a16="http://schemas.microsoft.com/office/drawing/2014/main" id="{2974B935-3B8A-4120-9C2C-3299E8566A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 y="2368195"/>
            <a:ext cx="5986406" cy="4489805"/>
          </a:xfrm>
          <a:prstGeom prst="rect">
            <a:avLst/>
          </a:prstGeom>
        </p:spPr>
      </p:pic>
      <p:sp>
        <p:nvSpPr>
          <p:cNvPr id="5" name="Rectangle 4">
            <a:extLst>
              <a:ext uri="{FF2B5EF4-FFF2-40B4-BE49-F238E27FC236}">
                <a16:creationId xmlns:a16="http://schemas.microsoft.com/office/drawing/2014/main" id="{9C3406C3-2688-4D70-B7C7-5361E16BDBAA}"/>
              </a:ext>
            </a:extLst>
          </p:cNvPr>
          <p:cNvSpPr/>
          <p:nvPr/>
        </p:nvSpPr>
        <p:spPr>
          <a:xfrm>
            <a:off x="6596060" y="6199422"/>
            <a:ext cx="5595941"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SVM with polynomial kernel visualization (</a:t>
            </a:r>
            <a:r>
              <a:rPr kumimoji="0" lang="en-US" sz="1800" b="0" i="1" u="none" strike="noStrike" kern="0" cap="none" spc="0" normalizeH="0" baseline="0" noProof="0" dirty="0" err="1">
                <a:ln>
                  <a:noFill/>
                </a:ln>
                <a:effectLst/>
                <a:uLnTx/>
                <a:uFillTx/>
              </a:rPr>
              <a:t>Udiprod</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Youtube</a:t>
            </a:r>
            <a:r>
              <a:rPr kumimoji="0" lang="en-US" sz="1800" b="0" i="1" u="none" strike="noStrike" kern="0" cap="none" spc="0" normalizeH="0" baseline="0" noProof="0" dirty="0">
                <a:ln>
                  <a:noFill/>
                </a:ln>
                <a:effectLst/>
                <a:uLnTx/>
                <a:uFillTx/>
              </a:rPr>
              <a:t>)</a:t>
            </a:r>
          </a:p>
        </p:txBody>
      </p:sp>
      <p:pic>
        <p:nvPicPr>
          <p:cNvPr id="7" name="Picture 6">
            <a:extLst>
              <a:ext uri="{FF2B5EF4-FFF2-40B4-BE49-F238E27FC236}">
                <a16:creationId xmlns:a16="http://schemas.microsoft.com/office/drawing/2014/main" id="{78BB09AC-8D02-450B-B9F5-0A40AAAA0E1C}"/>
              </a:ext>
            </a:extLst>
          </p:cNvPr>
          <p:cNvPicPr>
            <a:picLocks noChangeAspect="1"/>
          </p:cNvPicPr>
          <p:nvPr/>
        </p:nvPicPr>
        <p:blipFill rotWithShape="1">
          <a:blip r:embed="rId6"/>
          <a:srcRect b="45829"/>
          <a:stretch/>
        </p:blipFill>
        <p:spPr>
          <a:xfrm>
            <a:off x="5986403" y="2368195"/>
            <a:ext cx="6205597" cy="3711403"/>
          </a:xfrm>
          <a:prstGeom prst="rect">
            <a:avLst/>
          </a:prstGeom>
        </p:spPr>
      </p:pic>
      <p:pic>
        <p:nvPicPr>
          <p:cNvPr id="8" name="Picture 7" descr="Icon&#10;&#10;Description automatically generated">
            <a:extLst>
              <a:ext uri="{FF2B5EF4-FFF2-40B4-BE49-F238E27FC236}">
                <a16:creationId xmlns:a16="http://schemas.microsoft.com/office/drawing/2014/main" id="{2323B837-98D4-40BD-AA38-713431E8FE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705413"/>
            <a:ext cx="915958" cy="915958"/>
          </a:xfrm>
          <a:prstGeom prst="rect">
            <a:avLst/>
          </a:prstGeom>
        </p:spPr>
      </p:pic>
    </p:spTree>
    <p:extLst>
      <p:ext uri="{BB962C8B-B14F-4D97-AF65-F5344CB8AC3E}">
        <p14:creationId xmlns:p14="http://schemas.microsoft.com/office/powerpoint/2010/main" val="193668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1ECD-36D9-4E6F-AF20-B1C1F19D2240}"/>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D7D9B2E6-0B2F-4E5F-9218-369AC3FFB9CB}"/>
              </a:ext>
            </a:extLst>
          </p:cNvPr>
          <p:cNvSpPr>
            <a:spLocks noGrp="1"/>
          </p:cNvSpPr>
          <p:nvPr>
            <p:ph type="sldNum" sz="quarter" idx="12"/>
          </p:nvPr>
        </p:nvSpPr>
        <p:spPr/>
        <p:txBody>
          <a:bodyPr/>
          <a:lstStyle/>
          <a:p>
            <a:fld id="{A5686A01-FA10-4E06-92C7-92734750F4C6}" type="slidenum">
              <a:rPr lang="en-US" smtClean="0"/>
              <a:t>51</a:t>
            </a:fld>
            <a:endParaRPr lang="en-US"/>
          </a:p>
        </p:txBody>
      </p:sp>
      <p:sp>
        <p:nvSpPr>
          <p:cNvPr id="6" name="TextBox 5">
            <a:extLst>
              <a:ext uri="{FF2B5EF4-FFF2-40B4-BE49-F238E27FC236}">
                <a16:creationId xmlns:a16="http://schemas.microsoft.com/office/drawing/2014/main" id="{7791E34D-5477-42E6-8790-7BE52A54EA85}"/>
              </a:ext>
            </a:extLst>
          </p:cNvPr>
          <p:cNvSpPr txBox="1"/>
          <p:nvPr/>
        </p:nvSpPr>
        <p:spPr>
          <a:xfrm>
            <a:off x="2" y="2029716"/>
            <a:ext cx="12191998" cy="4524315"/>
          </a:xfrm>
          <a:prstGeom prst="rect">
            <a:avLst/>
          </a:prstGeom>
          <a:noFill/>
        </p:spPr>
        <p:txBody>
          <a:bodyPr wrap="square">
            <a:spAutoFit/>
          </a:bodyPr>
          <a:lstStyle/>
          <a:p>
            <a:r>
              <a:rPr lang="en-US" dirty="0"/>
              <a:t>Is machine learning also commonly used to predict landslides, avalanches, rockslides, mudslides, floods and </a:t>
            </a:r>
            <a:r>
              <a:rPr lang="en-US" dirty="0" err="1"/>
              <a:t>tidlewaves</a:t>
            </a:r>
            <a:r>
              <a:rPr lang="en-US" dirty="0"/>
              <a:t> ? </a:t>
            </a:r>
          </a:p>
          <a:p>
            <a:r>
              <a:rPr lang="en-US" dirty="0"/>
              <a:t>Know that the susceptibility is mapped, how can we use it to prevent the wildfires ? </a:t>
            </a:r>
          </a:p>
          <a:p>
            <a:r>
              <a:rPr lang="en-US" dirty="0"/>
              <a:t>How does the amount of time spent implementing a ML algorithm for susceptibility mapping compare to time spent on traditional susceptibility mapping methods (</a:t>
            </a:r>
            <a:r>
              <a:rPr lang="en-US" dirty="0" err="1"/>
              <a:t>ie</a:t>
            </a:r>
            <a:r>
              <a:rPr lang="en-US" dirty="0"/>
              <a:t>. physically based models integrated into GIS)? </a:t>
            </a:r>
          </a:p>
          <a:p>
            <a:r>
              <a:rPr lang="en-US" dirty="0"/>
              <a:t>I didn't understand well the manipulation with the k-fold cross validation.</a:t>
            </a:r>
          </a:p>
          <a:p>
            <a:r>
              <a:rPr lang="en-US" dirty="0"/>
              <a:t>this study was done in a region in Italy- would it be easy to use it to predict susceptibility in other areas/has it been used in other areas of the world and how big of an area could it be used on at once?</a:t>
            </a:r>
          </a:p>
          <a:p>
            <a:r>
              <a:rPr lang="en-US" dirty="0"/>
              <a:t>can you explain question 4.2 please?</a:t>
            </a:r>
          </a:p>
          <a:p>
            <a:r>
              <a:rPr lang="en-US" dirty="0"/>
              <a:t>Could you have done a paper like this and come up with the same results without machine learning?</a:t>
            </a:r>
          </a:p>
          <a:p>
            <a:r>
              <a:rPr lang="en-US" dirty="0"/>
              <a:t>Did you test the model with spatial blocks of different sizes ? What is the result and why 15km by 15km.</a:t>
            </a:r>
          </a:p>
          <a:p>
            <a:r>
              <a:rPr lang="en-US" dirty="0"/>
              <a:t>Do you enjoy machine learning ?</a:t>
            </a:r>
          </a:p>
          <a:p>
            <a:r>
              <a:rPr lang="en-US" dirty="0"/>
              <a:t>How easily can this method be transformed into other natural hazards, like avalanches?</a:t>
            </a:r>
          </a:p>
          <a:p>
            <a:r>
              <a:rPr lang="en-US" dirty="0"/>
              <a:t>the comparison is interesting on the figure 4, but since the probability of fire should be way higher in the summer, shouldn't we adapt both graphs and express this greater risk?</a:t>
            </a:r>
          </a:p>
          <a:p>
            <a:r>
              <a:rPr lang="en-US" dirty="0"/>
              <a:t>What are the main questions related to the choice of the different model</a:t>
            </a:r>
          </a:p>
          <a:p>
            <a:r>
              <a:rPr lang="en-US" dirty="0"/>
              <a:t>Did this map was finally used by firefighters department in the studied region ?</a:t>
            </a:r>
          </a:p>
        </p:txBody>
      </p:sp>
    </p:spTree>
    <p:extLst>
      <p:ext uri="{BB962C8B-B14F-4D97-AF65-F5344CB8AC3E}">
        <p14:creationId xmlns:p14="http://schemas.microsoft.com/office/powerpoint/2010/main" val="23430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1239-8286-4BC2-977F-54758E4A4A53}"/>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BFB1AA8C-2175-4B72-A2BD-A5362A35D056}"/>
              </a:ext>
            </a:extLst>
          </p:cNvPr>
          <p:cNvSpPr>
            <a:spLocks noGrp="1"/>
          </p:cNvSpPr>
          <p:nvPr>
            <p:ph type="sldNum" sz="quarter" idx="12"/>
          </p:nvPr>
        </p:nvSpPr>
        <p:spPr/>
        <p:txBody>
          <a:bodyPr/>
          <a:lstStyle/>
          <a:p>
            <a:fld id="{A5686A01-FA10-4E06-92C7-92734750F4C6}" type="slidenum">
              <a:rPr lang="en-US" smtClean="0"/>
              <a:t>52</a:t>
            </a:fld>
            <a:endParaRPr lang="en-US"/>
          </a:p>
        </p:txBody>
      </p:sp>
      <p:sp>
        <p:nvSpPr>
          <p:cNvPr id="5" name="TextBox 4">
            <a:extLst>
              <a:ext uri="{FF2B5EF4-FFF2-40B4-BE49-F238E27FC236}">
                <a16:creationId xmlns:a16="http://schemas.microsoft.com/office/drawing/2014/main" id="{1C35E5F2-EAFA-4973-AEB0-73E9C572F7D8}"/>
              </a:ext>
            </a:extLst>
          </p:cNvPr>
          <p:cNvSpPr txBox="1"/>
          <p:nvPr/>
        </p:nvSpPr>
        <p:spPr>
          <a:xfrm>
            <a:off x="-2" y="3718679"/>
            <a:ext cx="12192000" cy="3139321"/>
          </a:xfrm>
          <a:prstGeom prst="rect">
            <a:avLst/>
          </a:prstGeom>
          <a:noFill/>
        </p:spPr>
        <p:txBody>
          <a:bodyPr wrap="square">
            <a:spAutoFit/>
          </a:bodyPr>
          <a:lstStyle/>
          <a:p>
            <a:r>
              <a:rPr lang="en-US" dirty="0"/>
              <a:t>Is this model also valid for others country or a new model has to be create again each time ?</a:t>
            </a:r>
          </a:p>
          <a:p>
            <a:r>
              <a:rPr lang="en-US" dirty="0"/>
              <a:t>Why was the data collected over a large time period , </a:t>
            </a:r>
            <a:r>
              <a:rPr lang="en-US" dirty="0" err="1"/>
              <a:t>i,e</a:t>
            </a:r>
            <a:r>
              <a:rPr lang="en-US" dirty="0"/>
              <a:t>., spanning a 21-year period (1997–2017). Would it have being better or worse to have less or more dataset temporally?</a:t>
            </a:r>
          </a:p>
          <a:p>
            <a:r>
              <a:rPr lang="en-US" dirty="0"/>
              <a:t>-</a:t>
            </a:r>
          </a:p>
          <a:p>
            <a:r>
              <a:rPr lang="en-US" dirty="0"/>
              <a:t>how wildfires evolved since 2017 and are they coherent with the maps?</a:t>
            </a:r>
          </a:p>
          <a:p>
            <a:r>
              <a:rPr lang="en-US" dirty="0"/>
              <a:t>No more time</a:t>
            </a:r>
          </a:p>
          <a:p>
            <a:r>
              <a:rPr lang="en-US" dirty="0"/>
              <a:t>Were these susceptibility maps effectively used by the Italian Fire fighters ? Did it show an important improvement in their fire fighting strategy?</a:t>
            </a:r>
          </a:p>
          <a:p>
            <a:r>
              <a:rPr lang="en-US" dirty="0"/>
              <a:t>Have you any post-2017 data to assess the evolution of wildfire management since then?</a:t>
            </a:r>
          </a:p>
          <a:p>
            <a:r>
              <a:rPr lang="en-US" dirty="0"/>
              <a:t>How do you decide on your parameters while making the susceptibility maps.</a:t>
            </a:r>
          </a:p>
          <a:p>
            <a:r>
              <a:rPr lang="en-US" dirty="0"/>
              <a:t>what's the advantage of using an increasing number of folds in the k-folds cross-validation in that study?</a:t>
            </a:r>
          </a:p>
        </p:txBody>
      </p:sp>
    </p:spTree>
    <p:extLst>
      <p:ext uri="{BB962C8B-B14F-4D97-AF65-F5344CB8AC3E}">
        <p14:creationId xmlns:p14="http://schemas.microsoft.com/office/powerpoint/2010/main" val="165077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F384-4B9A-427B-9650-02256E4DE5DC}"/>
              </a:ext>
            </a:extLst>
          </p:cNvPr>
          <p:cNvSpPr>
            <a:spLocks noGrp="1"/>
          </p:cNvSpPr>
          <p:nvPr>
            <p:ph type="title"/>
          </p:nvPr>
        </p:nvSpPr>
        <p:spPr>
          <a:xfrm>
            <a:off x="-2" y="1042633"/>
            <a:ext cx="12192000" cy="721665"/>
          </a:xfrm>
        </p:spPr>
        <p:txBody>
          <a:bodyPr/>
          <a:lstStyle/>
          <a:p>
            <a:r>
              <a:rPr lang="en-US" dirty="0"/>
              <a:t>Questions</a:t>
            </a:r>
          </a:p>
        </p:txBody>
      </p:sp>
      <p:sp>
        <p:nvSpPr>
          <p:cNvPr id="3" name="Slide Number Placeholder 2">
            <a:extLst>
              <a:ext uri="{FF2B5EF4-FFF2-40B4-BE49-F238E27FC236}">
                <a16:creationId xmlns:a16="http://schemas.microsoft.com/office/drawing/2014/main" id="{820041F4-9BD3-4819-8E04-39DF6D455354}"/>
              </a:ext>
            </a:extLst>
          </p:cNvPr>
          <p:cNvSpPr>
            <a:spLocks noGrp="1"/>
          </p:cNvSpPr>
          <p:nvPr>
            <p:ph type="sldNum" sz="quarter" idx="12"/>
          </p:nvPr>
        </p:nvSpPr>
        <p:spPr/>
        <p:txBody>
          <a:bodyPr/>
          <a:lstStyle/>
          <a:p>
            <a:fld id="{A5686A01-FA10-4E06-92C7-92734750F4C6}" type="slidenum">
              <a:rPr lang="en-US" smtClean="0"/>
              <a:t>53</a:t>
            </a:fld>
            <a:endParaRPr lang="en-US"/>
          </a:p>
        </p:txBody>
      </p:sp>
      <p:sp>
        <p:nvSpPr>
          <p:cNvPr id="7" name="TextBox 6">
            <a:extLst>
              <a:ext uri="{FF2B5EF4-FFF2-40B4-BE49-F238E27FC236}">
                <a16:creationId xmlns:a16="http://schemas.microsoft.com/office/drawing/2014/main" id="{2446A580-1A98-4FEA-A6E8-EF0E9EC73A40}"/>
              </a:ext>
            </a:extLst>
          </p:cNvPr>
          <p:cNvSpPr txBox="1"/>
          <p:nvPr/>
        </p:nvSpPr>
        <p:spPr>
          <a:xfrm>
            <a:off x="0" y="1764298"/>
            <a:ext cx="12192002" cy="3554819"/>
          </a:xfrm>
          <a:prstGeom prst="rect">
            <a:avLst/>
          </a:prstGeom>
          <a:noFill/>
        </p:spPr>
        <p:txBody>
          <a:bodyPr wrap="square">
            <a:spAutoFit/>
          </a:bodyPr>
          <a:lstStyle/>
          <a:p>
            <a:r>
              <a:rPr lang="en-US" sz="2500" dirty="0"/>
              <a:t>how would you choose which technique to use though? like how do you know what criteria is best for each one? (re like choosing the best one for our research project)</a:t>
            </a:r>
          </a:p>
          <a:p>
            <a:endParaRPr lang="en-US" sz="2500" dirty="0"/>
          </a:p>
          <a:p>
            <a:r>
              <a:rPr lang="en-US" sz="2500" dirty="0"/>
              <a:t>"1. I understand the appeal of incremental PCA as it reduces the RAM requirements. But how does </a:t>
            </a:r>
            <a:r>
              <a:rPr lang="en-US" sz="2500" dirty="0" err="1"/>
              <a:t>iPCA</a:t>
            </a:r>
            <a:r>
              <a:rPr lang="en-US" sz="2500" dirty="0"/>
              <a:t> affect global model fit? It seems like fragmenting the training dataset would decrease the quality of the training.</a:t>
            </a:r>
          </a:p>
          <a:p>
            <a:endParaRPr lang="en-US" sz="2500" dirty="0"/>
          </a:p>
          <a:p>
            <a:r>
              <a:rPr lang="en-US" sz="2500" dirty="0"/>
              <a:t>2. How does multidimensional scaling work? How does it differ from projections in a linear PCA?"</a:t>
            </a:r>
          </a:p>
        </p:txBody>
      </p:sp>
    </p:spTree>
    <p:extLst>
      <p:ext uri="{BB962C8B-B14F-4D97-AF65-F5344CB8AC3E}">
        <p14:creationId xmlns:p14="http://schemas.microsoft.com/office/powerpoint/2010/main" val="3508989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AB75-DB3A-4E29-89B0-DD08759F178B}"/>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4A47891E-2BB3-4B20-B820-48210E6CD835}"/>
              </a:ext>
            </a:extLst>
          </p:cNvPr>
          <p:cNvSpPr>
            <a:spLocks noGrp="1"/>
          </p:cNvSpPr>
          <p:nvPr>
            <p:ph type="sldNum" sz="quarter" idx="12"/>
          </p:nvPr>
        </p:nvSpPr>
        <p:spPr/>
        <p:txBody>
          <a:bodyPr/>
          <a:lstStyle/>
          <a:p>
            <a:fld id="{A5686A01-FA10-4E06-92C7-92734750F4C6}" type="slidenum">
              <a:rPr lang="en-US" smtClean="0"/>
              <a:t>54</a:t>
            </a:fld>
            <a:endParaRPr lang="en-US"/>
          </a:p>
        </p:txBody>
      </p:sp>
      <p:sp>
        <p:nvSpPr>
          <p:cNvPr id="7" name="TextBox 6">
            <a:extLst>
              <a:ext uri="{FF2B5EF4-FFF2-40B4-BE49-F238E27FC236}">
                <a16:creationId xmlns:a16="http://schemas.microsoft.com/office/drawing/2014/main" id="{76FD585A-4C33-4513-9C31-489D101A9BDF}"/>
              </a:ext>
            </a:extLst>
          </p:cNvPr>
          <p:cNvSpPr txBox="1"/>
          <p:nvPr/>
        </p:nvSpPr>
        <p:spPr>
          <a:xfrm>
            <a:off x="-2" y="2551837"/>
            <a:ext cx="12192002" cy="3939540"/>
          </a:xfrm>
          <a:prstGeom prst="rect">
            <a:avLst/>
          </a:prstGeom>
          <a:noFill/>
        </p:spPr>
        <p:txBody>
          <a:bodyPr wrap="square">
            <a:spAutoFit/>
          </a:bodyPr>
          <a:lstStyle/>
          <a:p>
            <a:r>
              <a:rPr lang="en-US" sz="2500" dirty="0"/>
              <a:t>DBCAN isn't really clear for me, and the issue with unlabeled data</a:t>
            </a:r>
          </a:p>
          <a:p>
            <a:endParaRPr lang="en-US" sz="2500" dirty="0"/>
          </a:p>
          <a:p>
            <a:r>
              <a:rPr lang="en-US" sz="2500" dirty="0"/>
              <a:t>I am interested in </a:t>
            </a:r>
            <a:r>
              <a:rPr lang="en-US" sz="2500" dirty="0" err="1"/>
              <a:t>learing</a:t>
            </a:r>
            <a:r>
              <a:rPr lang="en-US" sz="2500" dirty="0"/>
              <a:t> about the environmental examples of applications of each method,</a:t>
            </a:r>
          </a:p>
          <a:p>
            <a:r>
              <a:rPr lang="en-US" sz="2500" dirty="0"/>
              <a:t>didn't understand the semi-supervised learning</a:t>
            </a:r>
          </a:p>
          <a:p>
            <a:endParaRPr lang="en-US" sz="2500" dirty="0"/>
          </a:p>
          <a:p>
            <a:r>
              <a:rPr lang="en-US" sz="2500" dirty="0"/>
              <a:t>could you please reexplain more thoroughly DBSCAN</a:t>
            </a:r>
          </a:p>
          <a:p>
            <a:endParaRPr lang="en-US" sz="2500" dirty="0"/>
          </a:p>
          <a:p>
            <a:r>
              <a:rPr lang="en-US" sz="2500" dirty="0"/>
              <a:t>Finding an example for everything really bothers me can you think of a way we can classify environmental problems so we can directly go to each category to choose from.</a:t>
            </a:r>
          </a:p>
          <a:p>
            <a:r>
              <a:rPr lang="en-US" sz="2500" dirty="0"/>
              <a:t>I didn't understand well the Bayesian </a:t>
            </a:r>
            <a:r>
              <a:rPr lang="en-US" sz="2500" dirty="0" err="1"/>
              <a:t>Guassian</a:t>
            </a:r>
            <a:r>
              <a:rPr lang="en-US" sz="2500" dirty="0"/>
              <a:t> Mixture models process</a:t>
            </a:r>
          </a:p>
        </p:txBody>
      </p:sp>
    </p:spTree>
    <p:extLst>
      <p:ext uri="{BB962C8B-B14F-4D97-AF65-F5344CB8AC3E}">
        <p14:creationId xmlns:p14="http://schemas.microsoft.com/office/powerpoint/2010/main" val="2317798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8269-6935-4DE9-8D9B-586803F5FB48}"/>
              </a:ext>
            </a:extLst>
          </p:cNvPr>
          <p:cNvSpPr>
            <a:spLocks noGrp="1"/>
          </p:cNvSpPr>
          <p:nvPr>
            <p:ph type="title"/>
          </p:nvPr>
        </p:nvSpPr>
        <p:spPr>
          <a:xfrm>
            <a:off x="-2" y="1042632"/>
            <a:ext cx="12192000" cy="849963"/>
          </a:xfrm>
        </p:spPr>
        <p:txBody>
          <a:bodyPr/>
          <a:lstStyle/>
          <a:p>
            <a:r>
              <a:rPr lang="en-US" dirty="0"/>
              <a:t>Questions</a:t>
            </a:r>
          </a:p>
        </p:txBody>
      </p:sp>
      <p:sp>
        <p:nvSpPr>
          <p:cNvPr id="3" name="Slide Number Placeholder 2">
            <a:extLst>
              <a:ext uri="{FF2B5EF4-FFF2-40B4-BE49-F238E27FC236}">
                <a16:creationId xmlns:a16="http://schemas.microsoft.com/office/drawing/2014/main" id="{4C3678BA-686C-41AE-B146-5D132F49D437}"/>
              </a:ext>
            </a:extLst>
          </p:cNvPr>
          <p:cNvSpPr>
            <a:spLocks noGrp="1"/>
          </p:cNvSpPr>
          <p:nvPr>
            <p:ph type="sldNum" sz="quarter" idx="12"/>
          </p:nvPr>
        </p:nvSpPr>
        <p:spPr/>
        <p:txBody>
          <a:bodyPr/>
          <a:lstStyle/>
          <a:p>
            <a:fld id="{A5686A01-FA10-4E06-92C7-92734750F4C6}" type="slidenum">
              <a:rPr lang="en-US" smtClean="0"/>
              <a:t>55</a:t>
            </a:fld>
            <a:endParaRPr lang="en-US"/>
          </a:p>
        </p:txBody>
      </p:sp>
      <p:sp>
        <p:nvSpPr>
          <p:cNvPr id="4" name="TextBox 3">
            <a:extLst>
              <a:ext uri="{FF2B5EF4-FFF2-40B4-BE49-F238E27FC236}">
                <a16:creationId xmlns:a16="http://schemas.microsoft.com/office/drawing/2014/main" id="{9F2D51CE-E422-4786-B177-EDD2792324C6}"/>
              </a:ext>
            </a:extLst>
          </p:cNvPr>
          <p:cNvSpPr txBox="1"/>
          <p:nvPr/>
        </p:nvSpPr>
        <p:spPr>
          <a:xfrm>
            <a:off x="-2" y="1687354"/>
            <a:ext cx="12192000" cy="5170646"/>
          </a:xfrm>
          <a:prstGeom prst="rect">
            <a:avLst/>
          </a:prstGeom>
          <a:noFill/>
        </p:spPr>
        <p:txBody>
          <a:bodyPr wrap="square" rtlCol="0">
            <a:spAutoFit/>
          </a:bodyPr>
          <a:lstStyle/>
          <a:p>
            <a:pPr algn="l"/>
            <a:r>
              <a:rPr lang="en-US" sz="3000" dirty="0"/>
              <a:t>What does it mean for data to be labeled vs. </a:t>
            </a:r>
            <a:r>
              <a:rPr lang="en-US" sz="3000" dirty="0" err="1"/>
              <a:t>unlabelled</a:t>
            </a:r>
            <a:r>
              <a:rPr lang="en-US" sz="3000" dirty="0"/>
              <a:t>? Could you explain the different regimes further? </a:t>
            </a:r>
          </a:p>
          <a:p>
            <a:pPr algn="l"/>
            <a:endParaRPr lang="en-US" sz="3000" dirty="0"/>
          </a:p>
          <a:p>
            <a:pPr algn="l"/>
            <a:r>
              <a:rPr lang="en-US" sz="3000" dirty="0"/>
              <a:t>How can regimes like the SO, which exhibits very low learning contributions from any of the features, be sustained in this model? It seems like they would be highly uncertain considering how little the given features constrain them.</a:t>
            </a:r>
          </a:p>
          <a:p>
            <a:pPr algn="l"/>
            <a:endParaRPr lang="en-US" sz="3000" dirty="0"/>
          </a:p>
          <a:p>
            <a:pPr algn="l"/>
            <a:r>
              <a:rPr lang="en-US" sz="3000" dirty="0"/>
              <a:t>can you explain what are dynamical regime's vertical structures? </a:t>
            </a:r>
          </a:p>
          <a:p>
            <a:pPr algn="l"/>
            <a:endParaRPr lang="en-US" sz="3000" dirty="0"/>
          </a:p>
          <a:p>
            <a:pPr algn="l"/>
            <a:r>
              <a:rPr lang="en-US" sz="3000" dirty="0"/>
              <a:t>how do we </a:t>
            </a:r>
            <a:r>
              <a:rPr lang="en-US" sz="3000" dirty="0" err="1"/>
              <a:t>discretise</a:t>
            </a:r>
            <a:r>
              <a:rPr lang="en-US" sz="3000" dirty="0"/>
              <a:t> the complicated equations such as the overall meridional overturning? given the complexity of the systems</a:t>
            </a:r>
          </a:p>
        </p:txBody>
      </p:sp>
    </p:spTree>
    <p:extLst>
      <p:ext uri="{BB962C8B-B14F-4D97-AF65-F5344CB8AC3E}">
        <p14:creationId xmlns:p14="http://schemas.microsoft.com/office/powerpoint/2010/main" val="1060623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3,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6</a:t>
            </a:fld>
            <a:endParaRPr lang="en-US" dirty="0"/>
          </a:p>
        </p:txBody>
      </p:sp>
      <p:sp>
        <p:nvSpPr>
          <p:cNvPr id="16" name="Rectangle 15">
            <a:extLst>
              <a:ext uri="{FF2B5EF4-FFF2-40B4-BE49-F238E27FC236}">
                <a16:creationId xmlns:a16="http://schemas.microsoft.com/office/drawing/2014/main" id="{598ACE16-9CB8-403E-B73F-D9AB56A3E26B}"/>
              </a:ext>
            </a:extLst>
          </p:cNvPr>
          <p:cNvSpPr/>
          <p:nvPr/>
        </p:nvSpPr>
        <p:spPr>
          <a:xfrm>
            <a:off x="6230679" y="6488668"/>
            <a:ext cx="596132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hlinkClick r:id="rId5"/>
              </a:rPr>
              <a:t>https://vimeo.com/129246923</a:t>
            </a:r>
            <a:r>
              <a:rPr lang="en-US" i="1" kern="0" dirty="0"/>
              <a:t>, McClean et al. (2011)</a:t>
            </a:r>
            <a:endParaRPr kumimoji="0" lang="en-US" sz="1800" b="0" i="1" u="none" strike="noStrike" kern="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77DA628A-64D9-409C-9EE5-F72C664B46BC}"/>
              </a:ext>
            </a:extLst>
          </p:cNvPr>
          <p:cNvSpPr txBox="1"/>
          <p:nvPr/>
        </p:nvSpPr>
        <p:spPr>
          <a:xfrm>
            <a:off x="8048847" y="2580554"/>
            <a:ext cx="4143153" cy="2400657"/>
          </a:xfrm>
          <a:prstGeom prst="rect">
            <a:avLst/>
          </a:prstGeom>
          <a:noFill/>
        </p:spPr>
        <p:txBody>
          <a:bodyPr wrap="square" rtlCol="0">
            <a:spAutoFit/>
          </a:bodyPr>
          <a:lstStyle/>
          <a:p>
            <a:pPr algn="ctr"/>
            <a:r>
              <a:rPr lang="en-US" sz="3000" dirty="0"/>
              <a:t>How would you use </a:t>
            </a:r>
            <a:br>
              <a:rPr lang="en-US" sz="3000" dirty="0"/>
            </a:br>
            <a:r>
              <a:rPr lang="en-US" sz="3000" dirty="0"/>
              <a:t>high-dimensional environmental data </a:t>
            </a:r>
            <a:br>
              <a:rPr lang="en-US" sz="3000" dirty="0"/>
            </a:br>
            <a:r>
              <a:rPr lang="en-US" sz="3000" dirty="0"/>
              <a:t>to train machine learning algorithms? </a:t>
            </a:r>
          </a:p>
        </p:txBody>
      </p:sp>
    </p:spTree>
    <p:extLst>
      <p:ext uri="{BB962C8B-B14F-4D97-AF65-F5344CB8AC3E}">
        <p14:creationId xmlns:p14="http://schemas.microsoft.com/office/powerpoint/2010/main" val="97160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9B6F-6C63-46E1-AFA5-7406102E84F3}"/>
              </a:ext>
            </a:extLst>
          </p:cNvPr>
          <p:cNvSpPr>
            <a:spLocks noGrp="1"/>
          </p:cNvSpPr>
          <p:nvPr>
            <p:ph type="title"/>
          </p:nvPr>
        </p:nvSpPr>
        <p:spPr>
          <a:xfrm>
            <a:off x="-2" y="1042632"/>
            <a:ext cx="12192000" cy="670421"/>
          </a:xfrm>
        </p:spPr>
        <p:txBody>
          <a:bodyPr>
            <a:normAutofit fontScale="90000"/>
          </a:bodyPr>
          <a:lstStyle/>
          <a:p>
            <a:r>
              <a:rPr lang="en-US" dirty="0"/>
              <a:t>Fighting the curse of dimensionality</a:t>
            </a:r>
          </a:p>
        </p:txBody>
      </p:sp>
      <p:sp>
        <p:nvSpPr>
          <p:cNvPr id="3" name="Slide Number Placeholder 2">
            <a:extLst>
              <a:ext uri="{FF2B5EF4-FFF2-40B4-BE49-F238E27FC236}">
                <a16:creationId xmlns:a16="http://schemas.microsoft.com/office/drawing/2014/main" id="{6E7222F3-92CA-41B7-8651-AC6837B2CA57}"/>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7" name="TextBox 6">
            <a:extLst>
              <a:ext uri="{FF2B5EF4-FFF2-40B4-BE49-F238E27FC236}">
                <a16:creationId xmlns:a16="http://schemas.microsoft.com/office/drawing/2014/main" id="{C18B8172-C700-435C-83EC-35B89C14D241}"/>
              </a:ext>
            </a:extLst>
          </p:cNvPr>
          <p:cNvSpPr txBox="1"/>
          <p:nvPr/>
        </p:nvSpPr>
        <p:spPr>
          <a:xfrm>
            <a:off x="-5084" y="1706550"/>
            <a:ext cx="5783879" cy="2308324"/>
          </a:xfrm>
          <a:prstGeom prst="rect">
            <a:avLst/>
          </a:prstGeom>
          <a:noFill/>
        </p:spPr>
        <p:txBody>
          <a:bodyPr wrap="square">
            <a:spAutoFit/>
          </a:bodyPr>
          <a:lstStyle/>
          <a:p>
            <a:pPr algn="ctr"/>
            <a:r>
              <a:rPr lang="en-US" dirty="0"/>
              <a:t>The higher the dimension, the higher the space. Therefore, the data will be more likely to be distant. </a:t>
            </a:r>
            <a:br>
              <a:rPr lang="en-US" dirty="0"/>
            </a:br>
            <a:br>
              <a:rPr lang="en-US" dirty="0"/>
            </a:br>
            <a:r>
              <a:rPr lang="en-US" dirty="0"/>
              <a:t>This situation is not desirable because isolated data lose their usefulness. If we take for example 10 sampling points (of soil) in an area of 1m^2, we will have a good idea of the pesticide concentration. On the other hand, if we take 10 points in a 1m^3 cube, we will lose precision.</a:t>
            </a:r>
          </a:p>
        </p:txBody>
      </p:sp>
      <p:sp>
        <p:nvSpPr>
          <p:cNvPr id="11" name="TextBox 10">
            <a:extLst>
              <a:ext uri="{FF2B5EF4-FFF2-40B4-BE49-F238E27FC236}">
                <a16:creationId xmlns:a16="http://schemas.microsoft.com/office/drawing/2014/main" id="{9B52DDEE-97B4-447F-89B6-CDDF7AB515E6}"/>
              </a:ext>
            </a:extLst>
          </p:cNvPr>
          <p:cNvSpPr txBox="1"/>
          <p:nvPr/>
        </p:nvSpPr>
        <p:spPr>
          <a:xfrm>
            <a:off x="-61700" y="5672683"/>
            <a:ext cx="6260481" cy="1200329"/>
          </a:xfrm>
          <a:prstGeom prst="rect">
            <a:avLst/>
          </a:prstGeom>
          <a:noFill/>
        </p:spPr>
        <p:txBody>
          <a:bodyPr wrap="square">
            <a:spAutoFit/>
          </a:bodyPr>
          <a:lstStyle/>
          <a:p>
            <a:pPr algn="ctr"/>
            <a:r>
              <a:rPr lang="en-US" dirty="0"/>
              <a:t>(The) more we have information, the more samples is needed (this link grows exponentially). For example, if you want to know the predictions for the future climate. The more different factors we take, the more data we need to create our predictive model.</a:t>
            </a:r>
          </a:p>
        </p:txBody>
      </p:sp>
      <p:sp>
        <p:nvSpPr>
          <p:cNvPr id="10" name="TextBox 9">
            <a:extLst>
              <a:ext uri="{FF2B5EF4-FFF2-40B4-BE49-F238E27FC236}">
                <a16:creationId xmlns:a16="http://schemas.microsoft.com/office/drawing/2014/main" id="{F9DFADCA-284A-440C-8F53-5DE18E2CF4DD}"/>
              </a:ext>
            </a:extLst>
          </p:cNvPr>
          <p:cNvSpPr txBox="1"/>
          <p:nvPr/>
        </p:nvSpPr>
        <p:spPr>
          <a:xfrm>
            <a:off x="-1" y="4084124"/>
            <a:ext cx="6096001" cy="1477328"/>
          </a:xfrm>
          <a:prstGeom prst="rect">
            <a:avLst/>
          </a:prstGeom>
          <a:noFill/>
        </p:spPr>
        <p:txBody>
          <a:bodyPr wrap="square">
            <a:spAutoFit/>
          </a:bodyPr>
          <a:lstStyle/>
          <a:p>
            <a:pPr algn="ctr"/>
            <a:r>
              <a:rPr lang="en-US" dirty="0"/>
              <a:t>[…] the more features are used to describe data, the more isolated each datum point becomes and therefore the greater the risk of overfitting. Therefore, there is a tradeoff between the number of features considered individually and the generalization ability of the model.</a:t>
            </a:r>
          </a:p>
        </p:txBody>
      </p:sp>
      <p:pic>
        <p:nvPicPr>
          <p:cNvPr id="9" name="Picture 8">
            <a:extLst>
              <a:ext uri="{FF2B5EF4-FFF2-40B4-BE49-F238E27FC236}">
                <a16:creationId xmlns:a16="http://schemas.microsoft.com/office/drawing/2014/main" id="{AFA2DB76-8125-49C2-8CDB-D8FE6E91CB39}"/>
              </a:ext>
            </a:extLst>
          </p:cNvPr>
          <p:cNvPicPr>
            <a:picLocks noChangeAspect="1"/>
          </p:cNvPicPr>
          <p:nvPr/>
        </p:nvPicPr>
        <p:blipFill>
          <a:blip r:embed="rId2"/>
          <a:stretch>
            <a:fillRect/>
          </a:stretch>
        </p:blipFill>
        <p:spPr>
          <a:xfrm>
            <a:off x="6198783" y="1713053"/>
            <a:ext cx="5993217" cy="5159959"/>
          </a:xfrm>
          <a:prstGeom prst="rect">
            <a:avLst/>
          </a:prstGeom>
        </p:spPr>
      </p:pic>
    </p:spTree>
    <p:extLst>
      <p:ext uri="{BB962C8B-B14F-4D97-AF65-F5344CB8AC3E}">
        <p14:creationId xmlns:p14="http://schemas.microsoft.com/office/powerpoint/2010/main" val="1854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15-30: Unsupervised Learning for Dimensionality Reduction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8</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Ch8):</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the necessity of reducing dimensionality for big datasets</a:t>
            </a:r>
          </a:p>
          <a:p>
            <a:pPr marL="457200" indent="-457200">
              <a:buFont typeface="+mj-lt"/>
              <a:buAutoNum type="arabicPeriod"/>
            </a:pPr>
            <a:r>
              <a:rPr lang="en-US" dirty="0"/>
              <a:t>Know at least two approaches for dimensionality reduction</a:t>
            </a:r>
          </a:p>
          <a:p>
            <a:pPr marL="457200" indent="-457200">
              <a:buFont typeface="+mj-lt"/>
              <a:buAutoNum type="arabicPeriod"/>
            </a:pPr>
            <a:r>
              <a:rPr lang="en-US" dirty="0"/>
              <a:t>Understand the steps of Principal Component Analysis</a:t>
            </a:r>
          </a:p>
        </p:txBody>
      </p:sp>
    </p:spTree>
    <p:extLst>
      <p:ext uri="{BB962C8B-B14F-4D97-AF65-F5344CB8AC3E}">
        <p14:creationId xmlns:p14="http://schemas.microsoft.com/office/powerpoint/2010/main" val="1571380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9</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2445,444"/>
  <p:tag name="LATEXADDIN" val="\documentclass{article}&#10;\usepackage{amsmath,xcolor}&#10;\pagestyle{empty}&#10;\begin{document}&#10;&#10;$\textcolor{white}{&#10;\frac{Mean\ intra-clusterD - Mean\ nearest-clusterD}{\max\left(Mean\ intra-clusterD,Mean\ nearest-clusterD\right)}&#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2861</Words>
  <Application>Microsoft Office PowerPoint</Application>
  <PresentationFormat>Widescreen</PresentationFormat>
  <Paragraphs>317</Paragraphs>
  <Slides>55</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adobe-clean</vt:lpstr>
      <vt:lpstr>Arial</vt:lpstr>
      <vt:lpstr>Calibri</vt:lpstr>
      <vt:lpstr>CMU Sans Serif</vt:lpstr>
      <vt:lpstr>Helvetica Neue</vt:lpstr>
      <vt:lpstr>Roboto</vt:lpstr>
      <vt:lpstr>Office Theme</vt:lpstr>
      <vt:lpstr> Start thinking about your final project and book a one-on-one meeting</vt:lpstr>
      <vt:lpstr>Min 15-60: Susceptibility mapping of Environmental Hazards using ML</vt:lpstr>
      <vt:lpstr>According to past data, which  locations of the Liguria region are  most susceptible to wildfires?</vt:lpstr>
      <vt:lpstr>Min 110-120:  Review Moodle Quiz</vt:lpstr>
      <vt:lpstr>Question 3.3</vt:lpstr>
      <vt:lpstr>PowerPoint Presentation</vt:lpstr>
      <vt:lpstr>Fighting the curse of dimensionality</vt:lpstr>
      <vt:lpstr>Min 15-30: Unsupervised Learning for Dimensionality Reduction</vt:lpstr>
      <vt:lpstr>PowerPoint Presentation</vt:lpstr>
      <vt:lpstr>When do we need to reduce dimensionality?</vt:lpstr>
      <vt:lpstr>What if the data don’t even fit into memory?</vt:lpstr>
      <vt:lpstr>Start with simple statistics!</vt:lpstr>
      <vt:lpstr>Principal Component Analysis: Decomposing variables to maximize explained variance</vt:lpstr>
      <vt:lpstr>How to choose the number of components?</vt:lpstr>
      <vt:lpstr>How to proceed step-by-step?</vt:lpstr>
      <vt:lpstr>Other Approaches for Dimensionality Reduction</vt:lpstr>
      <vt:lpstr>Other Approaches for Dimensionality Reduction</vt:lpstr>
      <vt:lpstr>Min 30-45: Unsupervised Learning for Clustering &amp; Anomaly Detection</vt:lpstr>
      <vt:lpstr>Supervised Classification versus Clustering</vt:lpstr>
      <vt:lpstr>Supervised Classification versus Clustering Data Analysis, Dim. Red., Anomaly Detection, etc.</vt:lpstr>
      <vt:lpstr>PowerPoint Presentation</vt:lpstr>
      <vt:lpstr>PowerPoint Presentation</vt:lpstr>
      <vt:lpstr>PowerPoint Presentation</vt:lpstr>
      <vt:lpstr>PowerPoint Presentation</vt:lpstr>
      <vt:lpstr>PowerPoint Presentation</vt:lpstr>
      <vt:lpstr>PowerPoint Presentation</vt:lpstr>
      <vt:lpstr>How to choose the number of clusters?</vt:lpstr>
      <vt:lpstr>DBSCAN (Density-Based Spatial Clustering)</vt:lpstr>
      <vt:lpstr>Gaussian Mixture Model = Sum Normal Distributions</vt:lpstr>
      <vt:lpstr>PowerPoint Presentation</vt:lpstr>
      <vt:lpstr>PowerPoint Presentation</vt:lpstr>
      <vt:lpstr>Other Algorithms for Anomaly Detection</vt:lpstr>
      <vt:lpstr>How to objectively choose number of clusters?</vt:lpstr>
      <vt:lpstr>Min 45-60:  Moodle Quiz (7 questions, 15 min)</vt:lpstr>
      <vt:lpstr>Min 60-75: Break</vt:lpstr>
      <vt:lpstr>Min 75-85: Unsupervised Learning to Elucidate Environmental Complexity</vt:lpstr>
      <vt:lpstr>Can we learn How the Oceanic Circulation will  Change with Climate from Data?</vt:lpstr>
      <vt:lpstr>What is a dynamical regime?</vt:lpstr>
      <vt:lpstr>PowerPoint Presentation</vt:lpstr>
      <vt:lpstr>PowerPoint Presentation</vt:lpstr>
      <vt:lpstr>PowerPoint Presentation</vt:lpstr>
      <vt:lpstr>PowerPoint Presentation</vt:lpstr>
      <vt:lpstr>PowerPoint Presentation</vt:lpstr>
      <vt:lpstr>Now let’s go back to the initial questions</vt:lpstr>
      <vt:lpstr>PowerPoint Presentation</vt:lpstr>
      <vt:lpstr>PowerPoint Presentation</vt:lpstr>
      <vt:lpstr>Min 105-120:  Review Moodle Quiz</vt:lpstr>
      <vt:lpstr>Legacy Slides</vt:lpstr>
      <vt:lpstr> Start thinking about your final project and book a one-on-one meeting</vt:lpstr>
      <vt:lpstr>Kernel PCA = Using a kernel to compress more data in less components during PCA</vt:lpstr>
      <vt:lpstr>Questions</vt:lpstr>
      <vt:lpstr>Questions</vt:lpstr>
      <vt:lpstr>Questions</vt:lpstr>
      <vt:lpstr>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288</cp:revision>
  <dcterms:created xsi:type="dcterms:W3CDTF">2022-02-23T18:29:24Z</dcterms:created>
  <dcterms:modified xsi:type="dcterms:W3CDTF">2023-10-05T15:33:52Z</dcterms:modified>
</cp:coreProperties>
</file>